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notesMasterIdLst>
    <p:notesMasterId r:id="rId22"/>
  </p:notesMasterIdLst>
  <p:sldIdLst>
    <p:sldId id="264" r:id="rId4"/>
    <p:sldId id="382" r:id="rId5"/>
    <p:sldId id="381" r:id="rId6"/>
    <p:sldId id="422" r:id="rId7"/>
    <p:sldId id="423" r:id="rId8"/>
    <p:sldId id="415" r:id="rId9"/>
    <p:sldId id="416" r:id="rId10"/>
    <p:sldId id="418" r:id="rId11"/>
    <p:sldId id="420" r:id="rId12"/>
    <p:sldId id="424" r:id="rId13"/>
    <p:sldId id="425" r:id="rId14"/>
    <p:sldId id="426" r:id="rId15"/>
    <p:sldId id="427" r:id="rId16"/>
    <p:sldId id="428" r:id="rId17"/>
    <p:sldId id="429" r:id="rId18"/>
    <p:sldId id="430" r:id="rId19"/>
    <p:sldId id="411" r:id="rId20"/>
    <p:sldId id="417" r:id="rId2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90A7CC"/>
    <a:srgbClr val="708444"/>
    <a:srgbClr val="A76D05"/>
    <a:srgbClr val="FEEB5C"/>
    <a:srgbClr val="5F8497"/>
    <a:srgbClr val="5074AE"/>
    <a:srgbClr val="764D04"/>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3099" autoAdjust="0"/>
  </p:normalViewPr>
  <p:slideViewPr>
    <p:cSldViewPr>
      <p:cViewPr varScale="1">
        <p:scale>
          <a:sx n="64" d="100"/>
          <a:sy n="64" d="100"/>
        </p:scale>
        <p:origin x="-5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5116" tIns="47558" rIns="95116" bIns="4755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5116" tIns="47558" rIns="95116" bIns="47558" rtlCol="0"/>
          <a:lstStyle>
            <a:lvl1pPr algn="r" fontAlgn="auto">
              <a:spcBef>
                <a:spcPts val="0"/>
              </a:spcBef>
              <a:spcAft>
                <a:spcPts val="0"/>
              </a:spcAft>
              <a:defRPr sz="1200" smtClean="0">
                <a:latin typeface="+mn-lt"/>
                <a:cs typeface="+mn-cs"/>
              </a:defRPr>
            </a:lvl1pPr>
          </a:lstStyle>
          <a:p>
            <a:pPr>
              <a:defRPr/>
            </a:pPr>
            <a:fld id="{A5E00AAF-AAFD-4351-A760-875B7DD1C7B6}" type="datetimeFigureOut">
              <a:rPr lang="en-GB"/>
              <a:pPr>
                <a:defRPr/>
              </a:pPr>
              <a:t>07/11/2013</a:t>
            </a:fld>
            <a:endParaRPr lang="en-GB"/>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116" tIns="47558" rIns="95116" bIns="47558" rtlCol="0" anchor="ctr"/>
          <a:lstStyle/>
          <a:p>
            <a:pPr lvl="0"/>
            <a:endParaRPr lang="en-GB"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5116" tIns="47558" rIns="95116" bIns="475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5116" tIns="47558" rIns="95116" bIns="4755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5116" tIns="47558" rIns="95116" bIns="47558" rtlCol="0" anchor="b"/>
          <a:lstStyle>
            <a:lvl1pPr algn="r" fontAlgn="auto">
              <a:spcBef>
                <a:spcPts val="0"/>
              </a:spcBef>
              <a:spcAft>
                <a:spcPts val="0"/>
              </a:spcAft>
              <a:defRPr sz="1200" smtClean="0">
                <a:latin typeface="+mn-lt"/>
                <a:cs typeface="+mn-cs"/>
              </a:defRPr>
            </a:lvl1pPr>
          </a:lstStyle>
          <a:p>
            <a:pPr>
              <a:defRPr/>
            </a:pPr>
            <a:fld id="{E148A40A-A752-4908-8FEE-738FA2CAD212}"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1DEAB1-B5D3-413F-85C3-DE934031A244}"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FE04F5-2BD4-48E8-A23D-978A277D58E3}"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00E2D-88F7-439C-966F-D2E612C51427}"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3A793-BB25-4BAA-A583-012D7164A68A}" type="slidenum">
              <a:rPr lang="en-GB">
                <a:cs typeface="Arial" charset="0"/>
              </a:rPr>
              <a:pPr fontAlgn="base">
                <a:spcBef>
                  <a:spcPct val="0"/>
                </a:spcBef>
                <a:spcAft>
                  <a:spcPct val="0"/>
                </a:spcAft>
              </a:pPr>
              <a:t>13</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0" fontAlgn="ctr" hangingPunct="0">
              <a:spcBef>
                <a:spcPct val="0"/>
              </a:spcBef>
            </a:pPr>
            <a:r>
              <a:rPr lang="en-GB" b="1" smtClean="0"/>
              <a:t>Base layer</a:t>
            </a:r>
            <a:endParaRPr lang="it-IT" smtClean="0"/>
          </a:p>
          <a:p>
            <a:pPr eaLnBrk="0" hangingPunct="0">
              <a:spcBef>
                <a:spcPct val="0"/>
              </a:spcBef>
            </a:pPr>
            <a:r>
              <a:rPr lang="en-GB" b="1" smtClean="0"/>
              <a:t>Hydrology: </a:t>
            </a:r>
            <a:r>
              <a:rPr lang="en-GB" smtClean="0"/>
              <a:t>rivers, lakes, reservoirs and open water, etc</a:t>
            </a:r>
          </a:p>
          <a:p>
            <a:pPr eaLnBrk="0" hangingPunct="0">
              <a:spcBef>
                <a:spcPct val="0"/>
              </a:spcBef>
            </a:pPr>
            <a:r>
              <a:rPr lang="en-GB" b="1" smtClean="0"/>
              <a:t>Toponyms and administrative boundaries</a:t>
            </a:r>
          </a:p>
          <a:p>
            <a:pPr eaLnBrk="0" fontAlgn="ctr" hangingPunct="0">
              <a:spcBef>
                <a:spcPct val="0"/>
              </a:spcBef>
            </a:pPr>
            <a:r>
              <a:rPr lang="en-GB" b="1" smtClean="0"/>
              <a:t>Physiography: </a:t>
            </a:r>
            <a:r>
              <a:rPr lang="en-GB" smtClean="0"/>
              <a:t>cliffs, contours and spot heights, etc</a:t>
            </a:r>
            <a:endParaRPr lang="it-IT" smtClean="0"/>
          </a:p>
          <a:p>
            <a:pPr eaLnBrk="0" fontAlgn="ctr" hangingPunct="0">
              <a:spcBef>
                <a:spcPct val="0"/>
              </a:spcBef>
            </a:pPr>
            <a:r>
              <a:rPr lang="en-GB" b="1" smtClean="0"/>
              <a:t>Land cover: </a:t>
            </a:r>
            <a:r>
              <a:rPr lang="en-GB" smtClean="0"/>
              <a:t>cropland, grassland, scrub, forest, natural vegetation, bare soil, wetlands, etc</a:t>
            </a:r>
            <a:endParaRPr lang="it-IT" smtClean="0"/>
          </a:p>
          <a:p>
            <a:pPr eaLnBrk="0" fontAlgn="ctr" hangingPunct="0">
              <a:spcBef>
                <a:spcPct val="0"/>
              </a:spcBef>
            </a:pPr>
            <a:r>
              <a:rPr lang="en-GB" b="1" smtClean="0"/>
              <a:t>Settlements, both formal (urban, suburban, rural, etc) and informal (slums, IDP camps, etc)</a:t>
            </a:r>
            <a:endParaRPr lang="it-IT" smtClean="0"/>
          </a:p>
          <a:p>
            <a:pPr eaLnBrk="0" fontAlgn="ctr" hangingPunct="0">
              <a:spcBef>
                <a:spcPct val="0"/>
              </a:spcBef>
            </a:pPr>
            <a:r>
              <a:rPr lang="en-GB" b="1" smtClean="0"/>
              <a:t>Transport: </a:t>
            </a:r>
            <a:r>
              <a:rPr lang="en-GB" smtClean="0"/>
              <a:t>all transport networks and related infrastructure (e.g. roads, tracks, trails,   railways, bridges, harbours, and airfields)</a:t>
            </a:r>
            <a:endParaRPr lang="it-IT" smtClean="0"/>
          </a:p>
          <a:p>
            <a:pPr eaLnBrk="0" hangingPunct="0">
              <a:spcBef>
                <a:spcPct val="0"/>
              </a:spcBef>
            </a:pPr>
            <a:r>
              <a:rPr lang="en-GB" b="1" smtClean="0"/>
              <a:t>Industry and Utilities: </a:t>
            </a:r>
            <a:r>
              <a:rPr lang="en-GB" smtClean="0"/>
              <a:t>industrial facilities and power stations</a:t>
            </a:r>
          </a:p>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D02260-980B-42C3-BCCD-FC24F9773DC0}" type="slidenum">
              <a:rPr lang="en-GB">
                <a:cs typeface="Arial" charset="0"/>
              </a:rPr>
              <a:pPr fontAlgn="base">
                <a:spcBef>
                  <a:spcPct val="0"/>
                </a:spcBef>
                <a:spcAft>
                  <a:spcPct val="0"/>
                </a:spcAft>
              </a:pPr>
              <a:t>14</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AB7A7-ACE6-4B14-A45A-5CCF43404390}" type="slidenum">
              <a:rPr lang="en-GB">
                <a:cs typeface="Arial" charset="0"/>
              </a:rPr>
              <a:pPr fontAlgn="base">
                <a:spcBef>
                  <a:spcPct val="0"/>
                </a:spcBef>
                <a:spcAft>
                  <a:spcPct val="0"/>
                </a:spcAft>
              </a:pPr>
              <a:t>15</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1DEAA1-B4BD-4CB4-A876-3D409F52843E}"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Feedback forms will be distributed and people will be encouraged to complete them in this time.</a:t>
            </a:r>
          </a:p>
          <a:p>
            <a:pPr>
              <a:spcBef>
                <a:spcPct val="0"/>
              </a:spcBef>
            </a:pPr>
            <a:endParaRPr lang="en-GB" smtClean="0"/>
          </a:p>
          <a:p>
            <a:pPr>
              <a:spcBef>
                <a:spcPct val="0"/>
              </a:spcBef>
            </a:pPr>
            <a:r>
              <a:rPr lang="en-GB" smtClean="0"/>
              <a:t>Open floor up to questions.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CEED3-4E93-4F12-9A8A-9051FEEF753D}" type="slidenum">
              <a:rPr lang="en-GB">
                <a:cs typeface="Arial" charset="0"/>
              </a:rPr>
              <a:pPr fontAlgn="base">
                <a:spcBef>
                  <a:spcPct val="0"/>
                </a:spcBef>
                <a:spcAft>
                  <a:spcPct val="0"/>
                </a:spcAft>
              </a:pPr>
              <a:t>17</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F12A1-944A-4DD1-9FBF-9D022D57256A}"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89DFF-4F48-4038-AB18-EFC825F019C0}"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89F3F-5266-4B04-B581-A67183B274D7}"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C90AA7-D1B5-47C1-A6D1-064D469DCC0C}" type="slidenum">
              <a:rPr lang="en-GB">
                <a:cs typeface="Arial" charset="0"/>
              </a:rPr>
              <a:pPr fontAlgn="base">
                <a:spcBef>
                  <a:spcPct val="0"/>
                </a:spcBef>
                <a:spcAft>
                  <a:spcPct val="0"/>
                </a:spcAft>
              </a:pPr>
              <a:t>5</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20953-6323-405B-ADAD-AD3634A60E74}" type="slidenum">
              <a:rPr lang="en-GB">
                <a:cs typeface="Arial" charset="0"/>
              </a:rPr>
              <a:pPr fontAlgn="base">
                <a:spcBef>
                  <a:spcPct val="0"/>
                </a:spcBef>
                <a:spcAft>
                  <a:spcPct val="0"/>
                </a:spcAft>
              </a:pPr>
              <a:t>6</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83E79-465D-4AFF-9523-6EA1D234E0BE}"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EC390-10FF-4BCD-895F-7E0798F47150}"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082E20-BAAF-4334-9DA2-1E0E1874F1F8}"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7D862C-2F3A-484C-9842-348BCF69EAEC}"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lvl1pPr>
              <a:defRPr sz="440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95400"/>
            <a:ext cx="8229600" cy="4800600"/>
          </a:xfrm>
          <a:prstGeom prst="rect">
            <a:avLst/>
          </a:prstGeom>
        </p:spPr>
        <p:txBody>
          <a:bodyPr/>
          <a:lstStyle>
            <a:lvl1pPr marL="452438" indent="-431800">
              <a:buSzPct val="90000"/>
              <a:buFontTx/>
              <a:buBlip>
                <a:blip r:embed="rId2"/>
              </a:buBlip>
              <a:defRPr sz="2800">
                <a:solidFill>
                  <a:schemeClr val="tx2">
                    <a:lumMod val="50000"/>
                  </a:schemeClr>
                </a:solidFill>
              </a:defRPr>
            </a:lvl1pPr>
            <a:lvl2pPr marL="893763" indent="-436563">
              <a:buSzPct val="80000"/>
              <a:buFontTx/>
              <a:buBlip>
                <a:blip r:embed="rId2"/>
              </a:buBlip>
              <a:defRPr sz="2400">
                <a:solidFill>
                  <a:schemeClr val="tx2">
                    <a:lumMod val="50000"/>
                  </a:schemeClr>
                </a:solidFill>
              </a:defRPr>
            </a:lvl2pPr>
            <a:lvl3pPr marL="1255713" indent="-341313">
              <a:buSzPct val="85000"/>
              <a:buFontTx/>
              <a:buBlip>
                <a:blip r:embed="rId2"/>
              </a:buBlip>
              <a:defRPr sz="2000">
                <a:solidFill>
                  <a:schemeClr val="tx2">
                    <a:lumMod val="50000"/>
                  </a:schemeClr>
                </a:solidFill>
              </a:defRPr>
            </a:lvl3pPr>
            <a:lvl4pPr marL="1708150" indent="-336550">
              <a:buFontTx/>
              <a:buBlip>
                <a:blip r:embed="rId2"/>
              </a:buBlip>
              <a:defRPr sz="1800">
                <a:solidFill>
                  <a:schemeClr val="tx2">
                    <a:lumMod val="50000"/>
                  </a:schemeClr>
                </a:solidFill>
              </a:defRPr>
            </a:lvl4pPr>
            <a:lvl5pPr marL="2151063" indent="-322263">
              <a:buFontTx/>
              <a:buBlip>
                <a:blip r:embed="rId2"/>
              </a:buBlip>
              <a:defRPr sz="180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a:prstGeom prst="rect">
            <a:avLst/>
          </a:prstGeom>
        </p:spPr>
        <p:txBody>
          <a:bodyPr/>
          <a:lstStyle>
            <a:lvl1pPr marL="342900" indent="-342900">
              <a:buSzPct val="90000"/>
              <a:buFontTx/>
              <a:buBlip>
                <a:blip r:embed="rId2"/>
              </a:buBlip>
              <a:defRPr sz="2800">
                <a:solidFill>
                  <a:schemeClr val="tx2">
                    <a:lumMod val="50000"/>
                  </a:schemeClr>
                </a:solidFill>
              </a:defRPr>
            </a:lvl1pPr>
            <a:lvl2pPr marL="742950" indent="-285750">
              <a:buSzPct val="80000"/>
              <a:buFontTx/>
              <a:buBlip>
                <a:blip r:embed="rId2"/>
              </a:buBlip>
              <a:defRPr sz="2400">
                <a:solidFill>
                  <a:schemeClr val="tx2">
                    <a:lumMod val="50000"/>
                  </a:schemeClr>
                </a:solidFill>
              </a:defRPr>
            </a:lvl2pPr>
            <a:lvl3pPr marL="1143000" indent="-228600">
              <a:buSzPct val="85000"/>
              <a:buFontTx/>
              <a:buBlip>
                <a:blip r:embed="rId2"/>
              </a:buBlip>
              <a:defRPr sz="2000">
                <a:solidFill>
                  <a:schemeClr val="tx2">
                    <a:lumMod val="50000"/>
                  </a:schemeClr>
                </a:solidFill>
              </a:defRPr>
            </a:lvl3pPr>
            <a:lvl4pPr marL="1600200" indent="-228600">
              <a:buFontTx/>
              <a:buBlip>
                <a:blip r:embed="rId2"/>
              </a:buBlip>
              <a:defRPr sz="1800">
                <a:solidFill>
                  <a:schemeClr val="tx2">
                    <a:lumMod val="50000"/>
                  </a:schemeClr>
                </a:solidFill>
              </a:defRPr>
            </a:lvl4pPr>
            <a:lvl5pPr marL="2057400" indent="-22860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95400"/>
            <a:ext cx="4038600" cy="4830763"/>
          </a:xfrm>
          <a:prstGeom prst="rect">
            <a:avLst/>
          </a:prstGeom>
        </p:spPr>
        <p:txBody>
          <a:bodyPr/>
          <a:lstStyle>
            <a:lvl1pPr marL="457200" indent="-457200">
              <a:buFontTx/>
              <a:buBlip>
                <a:blip r:embed="rId2"/>
              </a:buBlip>
              <a:defRPr sz="2800">
                <a:solidFill>
                  <a:schemeClr val="tx2">
                    <a:lumMod val="50000"/>
                  </a:schemeClr>
                </a:solidFill>
              </a:defRPr>
            </a:lvl1pPr>
            <a:lvl2pPr marL="800100" indent="-342900">
              <a:buFontTx/>
              <a:buBlip>
                <a:blip r:embed="rId2"/>
              </a:buBlip>
              <a:defRPr sz="2400">
                <a:solidFill>
                  <a:schemeClr val="tx2">
                    <a:lumMod val="50000"/>
                  </a:schemeClr>
                </a:solidFill>
              </a:defRPr>
            </a:lvl2pPr>
            <a:lvl3pPr marL="1257300" indent="-342900">
              <a:buFontTx/>
              <a:buBlip>
                <a:blip r:embed="rId2"/>
              </a:buBlip>
              <a:defRPr sz="2000">
                <a:solidFill>
                  <a:schemeClr val="tx2">
                    <a:lumMod val="50000"/>
                  </a:schemeClr>
                </a:solidFill>
              </a:defRPr>
            </a:lvl3pPr>
            <a:lvl4pPr marL="1657350" indent="-285750">
              <a:buFontTx/>
              <a:buBlip>
                <a:blip r:embed="rId2"/>
              </a:buBlip>
              <a:defRPr sz="1800">
                <a:solidFill>
                  <a:schemeClr val="tx2">
                    <a:lumMod val="50000"/>
                  </a:schemeClr>
                </a:solidFill>
              </a:defRPr>
            </a:lvl4pPr>
            <a:lvl5pPr marL="2114550" indent="-28575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371600"/>
            <a:ext cx="6096000" cy="4724400"/>
          </a:xfrm>
          <a:prstGeom prst="rect">
            <a:avLst/>
          </a:prstGeo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9" name="Content Placeholder 2"/>
          <p:cNvSpPr>
            <a:spLocks noGrp="1"/>
          </p:cNvSpPr>
          <p:nvPr>
            <p:ph sz="half" idx="10"/>
          </p:nvPr>
        </p:nvSpPr>
        <p:spPr>
          <a:xfrm>
            <a:off x="457200" y="2514600"/>
            <a:ext cx="1828800" cy="3581400"/>
          </a:xfrm>
          <a:prstGeom prst="rect">
            <a:avLst/>
          </a:prstGeom>
        </p:spPr>
        <p:txBody>
          <a:bodyPr/>
          <a:lstStyle>
            <a:lvl1pPr marL="0" indent="0">
              <a:buSzPct val="90000"/>
              <a:buFontTx/>
              <a:buNone/>
              <a:defRPr sz="2800" baseline="0">
                <a:solidFill>
                  <a:schemeClr val="tx2">
                    <a:lumMod val="50000"/>
                  </a:schemeClr>
                </a:solidFill>
              </a:defRPr>
            </a:lvl1pPr>
            <a:lvl2pPr marL="742950" indent="-285750">
              <a:buSzPct val="80000"/>
              <a:buFontTx/>
              <a:buBlip>
                <a:blip r:embed="rId2"/>
              </a:buBlip>
              <a:defRPr sz="2400">
                <a:solidFill>
                  <a:schemeClr val="tx2">
                    <a:lumMod val="50000"/>
                  </a:schemeClr>
                </a:solidFill>
              </a:defRPr>
            </a:lvl2pPr>
            <a:lvl3pPr marL="1143000" indent="-228600">
              <a:buSzPct val="85000"/>
              <a:buFontTx/>
              <a:buBlip>
                <a:blip r:embed="rId2"/>
              </a:buBlip>
              <a:defRPr sz="2000">
                <a:solidFill>
                  <a:schemeClr val="tx2">
                    <a:lumMod val="50000"/>
                  </a:schemeClr>
                </a:solidFill>
              </a:defRPr>
            </a:lvl3pPr>
            <a:lvl4pPr marL="1600200" indent="-228600">
              <a:buFontTx/>
              <a:buBlip>
                <a:blip r:embed="rId2"/>
              </a:buBlip>
              <a:defRPr sz="1800">
                <a:solidFill>
                  <a:schemeClr val="tx2">
                    <a:lumMod val="50000"/>
                  </a:schemeClr>
                </a:solidFill>
              </a:defRPr>
            </a:lvl4pPr>
            <a:lvl5pPr marL="2057400" indent="-22860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endParaRPr lang="en-GB" dirty="0"/>
          </a:p>
        </p:txBody>
      </p:sp>
      <p:sp>
        <p:nvSpPr>
          <p:cNvPr id="10"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
        <p:nvSpPr>
          <p:cNvPr id="6" name="Content Placeholder 2"/>
          <p:cNvSpPr>
            <a:spLocks noGrp="1"/>
          </p:cNvSpPr>
          <p:nvPr>
            <p:ph idx="1"/>
          </p:nvPr>
        </p:nvSpPr>
        <p:spPr>
          <a:xfrm>
            <a:off x="457200" y="2556000"/>
            <a:ext cx="8229600" cy="1828800"/>
          </a:xfrm>
          <a:prstGeom prst="rect">
            <a:avLst/>
          </a:prstGeom>
        </p:spPr>
        <p:txBody>
          <a:bodyPr/>
          <a:lstStyle>
            <a:lvl1pPr marL="20638" indent="0" algn="ctr">
              <a:buSzPct val="90000"/>
              <a:buFont typeface="Arial" pitchFamily="34" charset="0"/>
              <a:buNone/>
              <a:defRPr sz="2800">
                <a:solidFill>
                  <a:schemeClr val="tx2">
                    <a:lumMod val="50000"/>
                  </a:schemeClr>
                </a:solidFill>
              </a:defRPr>
            </a:lvl1pPr>
            <a:lvl2pPr marL="893763" indent="-436563">
              <a:buSzPct val="80000"/>
              <a:buFontTx/>
              <a:buBlip>
                <a:blip r:embed="rId2"/>
              </a:buBlip>
              <a:defRPr sz="2400">
                <a:solidFill>
                  <a:schemeClr val="tx2">
                    <a:lumMod val="50000"/>
                  </a:schemeClr>
                </a:solidFill>
              </a:defRPr>
            </a:lvl2pPr>
            <a:lvl3pPr marL="1255713" indent="-341313">
              <a:buSzPct val="85000"/>
              <a:buFontTx/>
              <a:buBlip>
                <a:blip r:embed="rId2"/>
              </a:buBlip>
              <a:defRPr sz="2000">
                <a:solidFill>
                  <a:schemeClr val="tx2">
                    <a:lumMod val="50000"/>
                  </a:schemeClr>
                </a:solidFill>
              </a:defRPr>
            </a:lvl3pPr>
            <a:lvl4pPr marL="1708150" indent="-336550">
              <a:buFontTx/>
              <a:buBlip>
                <a:blip r:embed="rId2"/>
              </a:buBlip>
              <a:defRPr sz="1800">
                <a:solidFill>
                  <a:schemeClr val="tx2">
                    <a:lumMod val="50000"/>
                  </a:schemeClr>
                </a:solidFill>
              </a:defRPr>
            </a:lvl4pPr>
            <a:lvl5pPr marL="2151063" indent="-322263">
              <a:buFontTx/>
              <a:buBlip>
                <a:blip r:embed="rId2"/>
              </a:buBlip>
              <a:defRPr sz="1800">
                <a:solidFill>
                  <a:schemeClr val="tx2">
                    <a:lumMod val="50000"/>
                  </a:schemeClr>
                </a:solidFill>
              </a:defRPr>
            </a:lvl5pPr>
          </a:lstStyle>
          <a:p>
            <a:pPr lvl="0"/>
            <a:endParaRPr lang="en-US" dirty="0" smtClean="0"/>
          </a:p>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11.emf"/><Relationship Id="rId3" Type="http://schemas.openxmlformats.org/officeDocument/2006/relationships/slideLayout" Target="../slideLayouts/slideLayout4.xml"/><Relationship Id="rId7" Type="http://schemas.openxmlformats.org/officeDocument/2006/relationships/theme" Target="../theme/theme2.xml"/><Relationship Id="rId12" Type="http://schemas.openxmlformats.org/officeDocument/2006/relationships/image" Target="../media/image16.jpeg"/><Relationship Id="rId17" Type="http://schemas.openxmlformats.org/officeDocument/2006/relationships/image" Target="../media/image20.png"/><Relationship Id="rId2" Type="http://schemas.openxmlformats.org/officeDocument/2006/relationships/slideLayout" Target="../slideLayouts/slideLayout3.xml"/><Relationship Id="rId16"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5.jpeg"/><Relationship Id="rId5" Type="http://schemas.openxmlformats.org/officeDocument/2006/relationships/slideLayout" Target="../slideLayouts/slideLayout6.xml"/><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slideLayout" Target="../slideLayouts/slideLayout5.xml"/><Relationship Id="rId9" Type="http://schemas.openxmlformats.org/officeDocument/2006/relationships/image" Target="../media/image13.jpeg"/><Relationship Id="rId14"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9"/>
          <p:cNvGrpSpPr>
            <a:grpSpLocks/>
          </p:cNvGrpSpPr>
          <p:nvPr userDrawn="1"/>
        </p:nvGrpSpPr>
        <p:grpSpPr bwMode="auto">
          <a:xfrm>
            <a:off x="3505200" y="1295400"/>
            <a:ext cx="3862388" cy="3829050"/>
            <a:chOff x="3431712" y="1371600"/>
            <a:chExt cx="3861740" cy="3828905"/>
          </a:xfrm>
        </p:grpSpPr>
        <p:sp>
          <p:nvSpPr>
            <p:cNvPr id="37" name="Oval 36"/>
            <p:cNvSpPr/>
            <p:nvPr userDrawn="1"/>
          </p:nvSpPr>
          <p:spPr>
            <a:xfrm rot="19173240">
              <a:off x="3431712" y="1619241"/>
              <a:ext cx="3656986" cy="3581264"/>
            </a:xfrm>
            <a:prstGeom prst="ellipse">
              <a:avLst/>
            </a:prstGeom>
            <a:solidFill>
              <a:srgbClr val="F7A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Oval 37"/>
            <p:cNvSpPr/>
            <p:nvPr userDrawn="1"/>
          </p:nvSpPr>
          <p:spPr>
            <a:xfrm rot="19173240">
              <a:off x="3941215" y="1371600"/>
              <a:ext cx="3352237" cy="3282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Oval 38"/>
            <p:cNvSpPr/>
            <p:nvPr userDrawn="1"/>
          </p:nvSpPr>
          <p:spPr>
            <a:xfrm rot="19173240">
              <a:off x="4241201" y="1665277"/>
              <a:ext cx="2752263" cy="2695473"/>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6" name="Oval 15"/>
          <p:cNvSpPr/>
          <p:nvPr userDrawn="1"/>
        </p:nvSpPr>
        <p:spPr>
          <a:xfrm rot="8556243">
            <a:off x="423863" y="2749550"/>
            <a:ext cx="3657600" cy="3581400"/>
          </a:xfrm>
          <a:prstGeom prst="ellipse">
            <a:avLst/>
          </a:prstGeom>
          <a:solidFill>
            <a:srgbClr val="A8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userDrawn="1"/>
        </p:nvSpPr>
        <p:spPr>
          <a:xfrm rot="19173240">
            <a:off x="3505200" y="1543050"/>
            <a:ext cx="3657600" cy="3581400"/>
          </a:xfrm>
          <a:prstGeom prst="ellipse">
            <a:avLst/>
          </a:prstGeom>
          <a:solidFill>
            <a:srgbClr val="F9B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userDrawn="1"/>
        </p:nvSpPr>
        <p:spPr>
          <a:xfrm rot="19173240">
            <a:off x="4014788" y="1295400"/>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userDrawn="1"/>
        </p:nvSpPr>
        <p:spPr>
          <a:xfrm rot="19173240">
            <a:off x="4348163" y="1622425"/>
            <a:ext cx="2684462" cy="2628900"/>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userDrawn="1"/>
        </p:nvSpPr>
        <p:spPr>
          <a:xfrm rot="8556243">
            <a:off x="152400" y="3222625"/>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userDrawn="1"/>
        </p:nvSpPr>
        <p:spPr>
          <a:xfrm rot="8556243">
            <a:off x="454025" y="3516313"/>
            <a:ext cx="2751138" cy="2695575"/>
          </a:xfrm>
          <a:prstGeom prst="ellipse">
            <a:avLst/>
          </a:prstGeom>
          <a:solidFill>
            <a:srgbClr val="FFCB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Oval 35"/>
          <p:cNvSpPr/>
          <p:nvPr userDrawn="1"/>
        </p:nvSpPr>
        <p:spPr>
          <a:xfrm rot="8556243">
            <a:off x="423863" y="2749550"/>
            <a:ext cx="3657600" cy="3581400"/>
          </a:xfrm>
          <a:prstGeom prst="ellipse">
            <a:avLst/>
          </a:prstGeom>
          <a:solidFill>
            <a:srgbClr val="803D06">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Oval 39"/>
          <p:cNvSpPr/>
          <p:nvPr userDrawn="1"/>
        </p:nvSpPr>
        <p:spPr>
          <a:xfrm rot="8556243">
            <a:off x="152400" y="3222625"/>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Oval 40"/>
          <p:cNvSpPr/>
          <p:nvPr userDrawn="1"/>
        </p:nvSpPr>
        <p:spPr>
          <a:xfrm rot="8556243">
            <a:off x="503238" y="3551238"/>
            <a:ext cx="2681287" cy="2628900"/>
          </a:xfrm>
          <a:prstGeom prst="ellipse">
            <a:avLst/>
          </a:prstGeom>
          <a:solidFill>
            <a:srgbClr val="F9B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036" name="Group 18"/>
          <p:cNvGrpSpPr>
            <a:grpSpLocks/>
          </p:cNvGrpSpPr>
          <p:nvPr userDrawn="1"/>
        </p:nvGrpSpPr>
        <p:grpSpPr bwMode="auto">
          <a:xfrm>
            <a:off x="4038600" y="479425"/>
            <a:ext cx="5105400" cy="1044575"/>
            <a:chOff x="1981201" y="152400"/>
            <a:chExt cx="7162800" cy="914400"/>
          </a:xfrm>
        </p:grpSpPr>
        <p:sp>
          <p:nvSpPr>
            <p:cNvPr id="7" name="Rectangle 6"/>
            <p:cNvSpPr/>
            <p:nvPr userDrawn="1"/>
          </p:nvSpPr>
          <p:spPr>
            <a:xfrm>
              <a:off x="2094791" y="253846"/>
              <a:ext cx="7049210" cy="711509"/>
            </a:xfrm>
            <a:prstGeom prst="rect">
              <a:avLst/>
            </a:prstGeom>
            <a:gradFill flip="none" rotWithShape="1">
              <a:gsLst>
                <a:gs pos="0">
                  <a:schemeClr val="accent1">
                    <a:lumMod val="75000"/>
                  </a:schemeClr>
                </a:gs>
                <a:gs pos="50000">
                  <a:schemeClr val="accent1">
                    <a:tint val="44500"/>
                    <a:satMod val="160000"/>
                  </a:schemeClr>
                </a:gs>
                <a:gs pos="100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userDrawn="1"/>
          </p:nvSpPr>
          <p:spPr>
            <a:xfrm>
              <a:off x="1981201" y="152400"/>
              <a:ext cx="229406" cy="9144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037" name="Title Placeholder 1"/>
          <p:cNvSpPr>
            <a:spLocks noGrp="1"/>
          </p:cNvSpPr>
          <p:nvPr userDrawn="1">
            <p:ph type="title"/>
          </p:nvPr>
        </p:nvSpPr>
        <p:spPr bwMode="auto">
          <a:xfrm>
            <a:off x="1181100" y="2740025"/>
            <a:ext cx="67818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Global Monitoring for Environment and Security</a:t>
            </a:r>
          </a:p>
        </p:txBody>
      </p:sp>
      <p:pic>
        <p:nvPicPr>
          <p:cNvPr id="1038" name="Picture 7"/>
          <p:cNvPicPr>
            <a:picLocks noChangeAspect="1"/>
          </p:cNvPicPr>
          <p:nvPr userDrawn="1"/>
        </p:nvPicPr>
        <p:blipFill>
          <a:blip r:embed="rId3"/>
          <a:srcRect/>
          <a:stretch>
            <a:fillRect/>
          </a:stretch>
        </p:blipFill>
        <p:spPr bwMode="auto">
          <a:xfrm>
            <a:off x="0" y="0"/>
            <a:ext cx="4138613" cy="1633538"/>
          </a:xfrm>
          <a:prstGeom prst="rect">
            <a:avLst/>
          </a:prstGeom>
          <a:noFill/>
          <a:ln w="9525">
            <a:noFill/>
            <a:miter lim="800000"/>
            <a:headEnd/>
            <a:tailEnd/>
          </a:ln>
        </p:spPr>
      </p:pic>
      <p:grpSp>
        <p:nvGrpSpPr>
          <p:cNvPr id="1039" name="Group 3"/>
          <p:cNvGrpSpPr>
            <a:grpSpLocks/>
          </p:cNvGrpSpPr>
          <p:nvPr userDrawn="1"/>
        </p:nvGrpSpPr>
        <p:grpSpPr bwMode="auto">
          <a:xfrm>
            <a:off x="3937000" y="4432300"/>
            <a:ext cx="5167313" cy="2100263"/>
            <a:chOff x="3936998" y="4432827"/>
            <a:chExt cx="5166667" cy="2098957"/>
          </a:xfrm>
        </p:grpSpPr>
        <p:pic>
          <p:nvPicPr>
            <p:cNvPr id="1040" name="Picture 20" descr="http://www.isprambiente.gov.it/img/imgHeaderLeft.jpg"/>
            <p:cNvPicPr>
              <a:picLocks noChangeAspect="1" noChangeArrowheads="1"/>
            </p:cNvPicPr>
            <p:nvPr userDrawn="1"/>
          </p:nvPicPr>
          <p:blipFill>
            <a:blip r:embed="rId4"/>
            <a:srcRect/>
            <a:stretch>
              <a:fillRect/>
            </a:stretch>
          </p:blipFill>
          <p:spPr bwMode="auto">
            <a:xfrm>
              <a:off x="8031185" y="6042322"/>
              <a:ext cx="639349" cy="456678"/>
            </a:xfrm>
            <a:prstGeom prst="rect">
              <a:avLst/>
            </a:prstGeom>
            <a:noFill/>
            <a:ln w="9525">
              <a:noFill/>
              <a:miter lim="800000"/>
              <a:headEnd/>
              <a:tailEnd/>
            </a:ln>
          </p:spPr>
        </p:pic>
        <p:pic>
          <p:nvPicPr>
            <p:cNvPr id="1041" name="Picture 6" descr="http://www-lsceorchidee.cea.fr/LOGOS/FMILogo.png"/>
            <p:cNvPicPr>
              <a:picLocks noChangeAspect="1" noChangeArrowheads="1"/>
            </p:cNvPicPr>
            <p:nvPr userDrawn="1"/>
          </p:nvPicPr>
          <p:blipFill>
            <a:blip r:embed="rId5"/>
            <a:srcRect/>
            <a:stretch>
              <a:fillRect/>
            </a:stretch>
          </p:blipFill>
          <p:spPr bwMode="auto">
            <a:xfrm>
              <a:off x="7069742" y="6045552"/>
              <a:ext cx="448655" cy="448655"/>
            </a:xfrm>
            <a:prstGeom prst="rect">
              <a:avLst/>
            </a:prstGeom>
            <a:noFill/>
            <a:ln w="9525">
              <a:noFill/>
              <a:miter lim="800000"/>
              <a:headEnd/>
              <a:tailEnd/>
            </a:ln>
          </p:spPr>
        </p:pic>
        <p:pic>
          <p:nvPicPr>
            <p:cNvPr id="1042" name="Picture 27" descr="Logo_GAF.jpg"/>
            <p:cNvPicPr>
              <a:picLocks noChangeAspect="1"/>
            </p:cNvPicPr>
            <p:nvPr userDrawn="1"/>
          </p:nvPicPr>
          <p:blipFill>
            <a:blip r:embed="rId6"/>
            <a:srcRect/>
            <a:stretch>
              <a:fillRect/>
            </a:stretch>
          </p:blipFill>
          <p:spPr bwMode="auto">
            <a:xfrm>
              <a:off x="4876800" y="5472717"/>
              <a:ext cx="888050" cy="268669"/>
            </a:xfrm>
            <a:prstGeom prst="rect">
              <a:avLst/>
            </a:prstGeom>
            <a:noFill/>
            <a:ln w="9525">
              <a:noFill/>
              <a:miter lim="800000"/>
              <a:headEnd/>
              <a:tailEnd/>
            </a:ln>
          </p:spPr>
        </p:pic>
        <p:pic>
          <p:nvPicPr>
            <p:cNvPr id="1043" name="Picture 28"/>
            <p:cNvPicPr>
              <a:picLocks noChangeAspect="1"/>
            </p:cNvPicPr>
            <p:nvPr userDrawn="1"/>
          </p:nvPicPr>
          <p:blipFill>
            <a:blip r:embed="rId7"/>
            <a:srcRect/>
            <a:stretch>
              <a:fillRect/>
            </a:stretch>
          </p:blipFill>
          <p:spPr bwMode="auto">
            <a:xfrm>
              <a:off x="6126844" y="6007975"/>
              <a:ext cx="414565" cy="523809"/>
            </a:xfrm>
            <a:prstGeom prst="rect">
              <a:avLst/>
            </a:prstGeom>
            <a:noFill/>
            <a:ln w="9525">
              <a:noFill/>
              <a:miter lim="800000"/>
              <a:headEnd/>
              <a:tailEnd/>
            </a:ln>
          </p:spPr>
        </p:pic>
        <p:pic>
          <p:nvPicPr>
            <p:cNvPr id="1044" name="Picture 29" descr="http://www.telespazio.it/img/eGEOS180.jpg"/>
            <p:cNvPicPr>
              <a:picLocks noChangeAspect="1" noChangeArrowheads="1"/>
            </p:cNvPicPr>
            <p:nvPr userDrawn="1"/>
          </p:nvPicPr>
          <p:blipFill>
            <a:blip r:embed="rId8"/>
            <a:srcRect/>
            <a:stretch>
              <a:fillRect/>
            </a:stretch>
          </p:blipFill>
          <p:spPr bwMode="auto">
            <a:xfrm>
              <a:off x="3936998" y="5194304"/>
              <a:ext cx="825496" cy="825496"/>
            </a:xfrm>
            <a:prstGeom prst="rect">
              <a:avLst/>
            </a:prstGeom>
            <a:noFill/>
            <a:ln w="9525">
              <a:noFill/>
              <a:miter lim="800000"/>
              <a:headEnd/>
              <a:tailEnd/>
            </a:ln>
          </p:spPr>
        </p:pic>
        <p:pic>
          <p:nvPicPr>
            <p:cNvPr id="1045" name="Picture 22" descr="http://www.protezionecivilearchiabruzzo.org/web/stemma-protezione-civile.jpg"/>
            <p:cNvPicPr>
              <a:picLocks noChangeAspect="1" noChangeArrowheads="1"/>
            </p:cNvPicPr>
            <p:nvPr userDrawn="1"/>
          </p:nvPicPr>
          <p:blipFill>
            <a:blip r:embed="rId9"/>
            <a:srcRect/>
            <a:stretch>
              <a:fillRect/>
            </a:stretch>
          </p:blipFill>
          <p:spPr bwMode="auto">
            <a:xfrm>
              <a:off x="5186852" y="6020580"/>
              <a:ext cx="491246" cy="500161"/>
            </a:xfrm>
            <a:prstGeom prst="rect">
              <a:avLst/>
            </a:prstGeom>
            <a:noFill/>
            <a:ln w="9525">
              <a:noFill/>
              <a:miter lim="800000"/>
              <a:headEnd/>
              <a:tailEnd/>
            </a:ln>
          </p:spPr>
        </p:pic>
        <p:pic>
          <p:nvPicPr>
            <p:cNvPr id="1046" name="Picture 2" descr="C:\Users\ANorthrop\Desktop\Telespazio_Vega.JPG"/>
            <p:cNvPicPr>
              <a:picLocks noChangeAspect="1" noChangeArrowheads="1"/>
            </p:cNvPicPr>
            <p:nvPr userDrawn="1"/>
          </p:nvPicPr>
          <p:blipFill>
            <a:blip r:embed="rId10"/>
            <a:srcRect/>
            <a:stretch>
              <a:fillRect/>
            </a:stretch>
          </p:blipFill>
          <p:spPr bwMode="auto">
            <a:xfrm>
              <a:off x="7187325" y="5285940"/>
              <a:ext cx="1916340" cy="657660"/>
            </a:xfrm>
            <a:prstGeom prst="rect">
              <a:avLst/>
            </a:prstGeom>
            <a:noFill/>
            <a:ln w="9525">
              <a:noFill/>
              <a:miter lim="800000"/>
              <a:headEnd/>
              <a:tailEnd/>
            </a:ln>
          </p:spPr>
        </p:pic>
        <p:pic>
          <p:nvPicPr>
            <p:cNvPr id="1047" name="Picture 32" descr="TPZ_logo_800px.gif"/>
            <p:cNvPicPr>
              <a:picLocks noChangeAspect="1"/>
            </p:cNvPicPr>
            <p:nvPr userDrawn="1"/>
          </p:nvPicPr>
          <p:blipFill>
            <a:blip r:embed="rId11"/>
            <a:srcRect/>
            <a:stretch>
              <a:fillRect/>
            </a:stretch>
          </p:blipFill>
          <p:spPr bwMode="auto">
            <a:xfrm>
              <a:off x="5889782" y="5334000"/>
              <a:ext cx="1303254" cy="418670"/>
            </a:xfrm>
            <a:prstGeom prst="rect">
              <a:avLst/>
            </a:prstGeom>
            <a:noFill/>
            <a:ln w="9525">
              <a:noFill/>
              <a:miter lim="800000"/>
              <a:headEnd/>
              <a:tailEnd/>
            </a:ln>
          </p:spPr>
        </p:pic>
        <p:pic>
          <p:nvPicPr>
            <p:cNvPr id="1048" name="Picture 2"/>
            <p:cNvPicPr>
              <a:picLocks noChangeAspect="1"/>
            </p:cNvPicPr>
            <p:nvPr userDrawn="1"/>
          </p:nvPicPr>
          <p:blipFill>
            <a:blip r:embed="rId12">
              <a:clrChange>
                <a:clrFrom>
                  <a:srgbClr val="FFFFFF"/>
                </a:clrFrom>
                <a:clrTo>
                  <a:srgbClr val="FFFFFF">
                    <a:alpha val="0"/>
                  </a:srgbClr>
                </a:clrTo>
              </a:clrChange>
            </a:blip>
            <a:srcRect/>
            <a:stretch>
              <a:fillRect/>
            </a:stretch>
          </p:blipFill>
          <p:spPr bwMode="auto">
            <a:xfrm>
              <a:off x="7576072" y="4432827"/>
              <a:ext cx="1404812" cy="1039890"/>
            </a:xfrm>
            <a:prstGeom prst="rect">
              <a:avLst/>
            </a:prstGeom>
            <a:noFill/>
            <a:ln w="9525">
              <a:noFill/>
              <a:miter lim="800000"/>
              <a:headEnd/>
              <a:tailEnd/>
            </a:ln>
          </p:spPr>
        </p:pic>
        <p:pic>
          <p:nvPicPr>
            <p:cNvPr id="1049" name="Picture 33"/>
            <p:cNvPicPr>
              <a:picLocks noChangeAspect="1" noChangeArrowheads="1"/>
            </p:cNvPicPr>
            <p:nvPr userDrawn="1"/>
          </p:nvPicPr>
          <p:blipFill>
            <a:blip r:embed="rId13"/>
            <a:srcRect/>
            <a:stretch>
              <a:fillRect/>
            </a:stretch>
          </p:blipFill>
          <p:spPr bwMode="auto">
            <a:xfrm>
              <a:off x="3946329" y="6019800"/>
              <a:ext cx="1001868" cy="50673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txStyles>
    <p:titleStyle>
      <a:lvl1pPr algn="ctr" rtl="0" fontAlgn="base">
        <a:spcBef>
          <a:spcPct val="0"/>
        </a:spcBef>
        <a:spcAft>
          <a:spcPct val="0"/>
        </a:spcAft>
        <a:defRPr sz="4800" b="1" kern="1200">
          <a:solidFill>
            <a:srgbClr val="254061"/>
          </a:solidFill>
          <a:latin typeface="+mj-lt"/>
          <a:ea typeface="+mj-ea"/>
          <a:cs typeface="+mj-cs"/>
        </a:defRPr>
      </a:lvl1pPr>
      <a:lvl2pPr algn="ctr" rtl="0" fontAlgn="base">
        <a:spcBef>
          <a:spcPct val="0"/>
        </a:spcBef>
        <a:spcAft>
          <a:spcPct val="0"/>
        </a:spcAft>
        <a:defRPr sz="4800" b="1">
          <a:solidFill>
            <a:srgbClr val="254061"/>
          </a:solidFill>
          <a:latin typeface="Calibri" pitchFamily="34" charset="0"/>
        </a:defRPr>
      </a:lvl2pPr>
      <a:lvl3pPr algn="ctr" rtl="0" fontAlgn="base">
        <a:spcBef>
          <a:spcPct val="0"/>
        </a:spcBef>
        <a:spcAft>
          <a:spcPct val="0"/>
        </a:spcAft>
        <a:defRPr sz="4800" b="1">
          <a:solidFill>
            <a:srgbClr val="254061"/>
          </a:solidFill>
          <a:latin typeface="Calibri" pitchFamily="34" charset="0"/>
        </a:defRPr>
      </a:lvl3pPr>
      <a:lvl4pPr algn="ctr" rtl="0" fontAlgn="base">
        <a:spcBef>
          <a:spcPct val="0"/>
        </a:spcBef>
        <a:spcAft>
          <a:spcPct val="0"/>
        </a:spcAft>
        <a:defRPr sz="4800" b="1">
          <a:solidFill>
            <a:srgbClr val="254061"/>
          </a:solidFill>
          <a:latin typeface="Calibri" pitchFamily="34" charset="0"/>
        </a:defRPr>
      </a:lvl4pPr>
      <a:lvl5pPr algn="ctr" rtl="0" fontAlgn="base">
        <a:spcBef>
          <a:spcPct val="0"/>
        </a:spcBef>
        <a:spcAft>
          <a:spcPct val="0"/>
        </a:spcAft>
        <a:defRPr sz="4800" b="1">
          <a:solidFill>
            <a:srgbClr val="254061"/>
          </a:solidFill>
          <a:latin typeface="Calibri" pitchFamily="34" charset="0"/>
        </a:defRPr>
      </a:lvl5pPr>
      <a:lvl6pPr marL="457200" algn="ctr" rtl="0" fontAlgn="base">
        <a:spcBef>
          <a:spcPct val="0"/>
        </a:spcBef>
        <a:spcAft>
          <a:spcPct val="0"/>
        </a:spcAft>
        <a:defRPr sz="4800" b="1">
          <a:solidFill>
            <a:srgbClr val="254061"/>
          </a:solidFill>
          <a:latin typeface="Calibri" pitchFamily="34" charset="0"/>
        </a:defRPr>
      </a:lvl6pPr>
      <a:lvl7pPr marL="914400" algn="ctr" rtl="0" fontAlgn="base">
        <a:spcBef>
          <a:spcPct val="0"/>
        </a:spcBef>
        <a:spcAft>
          <a:spcPct val="0"/>
        </a:spcAft>
        <a:defRPr sz="4800" b="1">
          <a:solidFill>
            <a:srgbClr val="254061"/>
          </a:solidFill>
          <a:latin typeface="Calibri" pitchFamily="34" charset="0"/>
        </a:defRPr>
      </a:lvl7pPr>
      <a:lvl8pPr marL="1371600" algn="ctr" rtl="0" fontAlgn="base">
        <a:spcBef>
          <a:spcPct val="0"/>
        </a:spcBef>
        <a:spcAft>
          <a:spcPct val="0"/>
        </a:spcAft>
        <a:defRPr sz="4800" b="1">
          <a:solidFill>
            <a:srgbClr val="254061"/>
          </a:solidFill>
          <a:latin typeface="Calibri" pitchFamily="34" charset="0"/>
        </a:defRPr>
      </a:lvl8pPr>
      <a:lvl9pPr marL="1828800" algn="ctr" rtl="0" fontAlgn="base">
        <a:spcBef>
          <a:spcPct val="0"/>
        </a:spcBef>
        <a:spcAft>
          <a:spcPct val="0"/>
        </a:spcAft>
        <a:defRPr sz="4800" b="1">
          <a:solidFill>
            <a:srgbClr val="25406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93913" y="254000"/>
            <a:ext cx="7050087" cy="711200"/>
          </a:xfrm>
          <a:prstGeom prst="rect">
            <a:avLst/>
          </a:prstGeom>
          <a:gradFill flip="none" rotWithShape="1">
            <a:gsLst>
              <a:gs pos="0">
                <a:schemeClr val="accent1">
                  <a:lumMod val="75000"/>
                </a:schemeClr>
              </a:gs>
              <a:gs pos="50000">
                <a:schemeClr val="accent1">
                  <a:tint val="44500"/>
                  <a:satMod val="160000"/>
                </a:schemeClr>
              </a:gs>
              <a:gs pos="100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userDrawn="1"/>
        </p:nvSpPr>
        <p:spPr>
          <a:xfrm>
            <a:off x="1981200" y="152400"/>
            <a:ext cx="230188" cy="9144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076" name="Picture 8"/>
          <p:cNvPicPr>
            <a:picLocks noChangeAspect="1"/>
          </p:cNvPicPr>
          <p:nvPr userDrawn="1"/>
        </p:nvPicPr>
        <p:blipFill>
          <a:blip r:embed="rId8"/>
          <a:srcRect/>
          <a:stretch>
            <a:fillRect/>
          </a:stretch>
        </p:blipFill>
        <p:spPr bwMode="auto">
          <a:xfrm>
            <a:off x="0" y="119063"/>
            <a:ext cx="2143125" cy="846137"/>
          </a:xfrm>
          <a:prstGeom prst="rect">
            <a:avLst/>
          </a:prstGeom>
          <a:noFill/>
          <a:ln w="9525">
            <a:noFill/>
            <a:miter lim="800000"/>
            <a:headEnd/>
            <a:tailEnd/>
          </a:ln>
        </p:spPr>
      </p:pic>
      <p:sp>
        <p:nvSpPr>
          <p:cNvPr id="16" name="Title 1"/>
          <p:cNvSpPr txBox="1">
            <a:spLocks/>
          </p:cNvSpPr>
          <p:nvPr userDrawn="1"/>
        </p:nvSpPr>
        <p:spPr>
          <a:xfrm>
            <a:off x="2362200" y="342900"/>
            <a:ext cx="6705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1" name="Title Placeholder 1"/>
          <p:cNvSpPr txBox="1">
            <a:spLocks/>
          </p:cNvSpPr>
          <p:nvPr userDrawn="1"/>
        </p:nvSpPr>
        <p:spPr>
          <a:xfrm>
            <a:off x="2492375" y="327025"/>
            <a:ext cx="6705600" cy="533400"/>
          </a:xfrm>
          <a:prstGeom prst="rect">
            <a:avLst/>
          </a:prstGeom>
        </p:spPr>
        <p:txBody>
          <a:bodyPr anchor="ctr"/>
          <a:lstStyle>
            <a:lvl1pPr algn="ctr"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en-US" dirty="0"/>
          </a:p>
        </p:txBody>
      </p:sp>
      <p:grpSp>
        <p:nvGrpSpPr>
          <p:cNvPr id="3079" name="Group 33"/>
          <p:cNvGrpSpPr>
            <a:grpSpLocks/>
          </p:cNvGrpSpPr>
          <p:nvPr userDrawn="1"/>
        </p:nvGrpSpPr>
        <p:grpSpPr bwMode="auto">
          <a:xfrm>
            <a:off x="152400" y="1295400"/>
            <a:ext cx="7215188" cy="5210175"/>
            <a:chOff x="152400" y="1295400"/>
            <a:chExt cx="7214540" cy="5210277"/>
          </a:xfrm>
        </p:grpSpPr>
        <p:sp>
          <p:nvSpPr>
            <p:cNvPr id="36" name="Oval 35"/>
            <p:cNvSpPr/>
            <p:nvPr userDrawn="1"/>
          </p:nvSpPr>
          <p:spPr>
            <a:xfrm rot="8556243">
              <a:off x="423839" y="2749578"/>
              <a:ext cx="3658858" cy="3581470"/>
            </a:xfrm>
            <a:prstGeom prst="ellipse">
              <a:avLst/>
            </a:prstGeom>
            <a:solidFill>
              <a:srgbClr val="84B23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p:nvPr userDrawn="1"/>
          </p:nvSpPr>
          <p:spPr>
            <a:xfrm rot="19173240">
              <a:off x="3504899" y="1543055"/>
              <a:ext cx="3657272" cy="3581470"/>
            </a:xfrm>
            <a:prstGeom prst="ellipse">
              <a:avLst/>
            </a:prstGeom>
            <a:solidFill>
              <a:srgbClr val="F9B9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093" name="Group 34"/>
            <p:cNvGrpSpPr>
              <a:grpSpLocks/>
            </p:cNvGrpSpPr>
            <p:nvPr userDrawn="1"/>
          </p:nvGrpSpPr>
          <p:grpSpPr bwMode="auto">
            <a:xfrm>
              <a:off x="4014140" y="1295400"/>
              <a:ext cx="3352800" cy="3282950"/>
              <a:chOff x="3940652" y="1371600"/>
              <a:chExt cx="3352800" cy="3282950"/>
            </a:xfrm>
          </p:grpSpPr>
          <p:sp>
            <p:nvSpPr>
              <p:cNvPr id="46" name="Oval 45"/>
              <p:cNvSpPr/>
              <p:nvPr userDrawn="1"/>
            </p:nvSpPr>
            <p:spPr>
              <a:xfrm rot="19173240">
                <a:off x="3940953" y="1371600"/>
                <a:ext cx="3352499" cy="3283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userDrawn="1"/>
            </p:nvSpPr>
            <p:spPr>
              <a:xfrm rot="19173240">
                <a:off x="4240963" y="1665294"/>
                <a:ext cx="2752478" cy="2695628"/>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8" name="Oval 37"/>
            <p:cNvSpPr/>
            <p:nvPr userDrawn="1"/>
          </p:nvSpPr>
          <p:spPr>
            <a:xfrm rot="19173240">
              <a:off x="4014441" y="1295400"/>
              <a:ext cx="3352499" cy="3283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Oval 38"/>
            <p:cNvSpPr/>
            <p:nvPr userDrawn="1"/>
          </p:nvSpPr>
          <p:spPr>
            <a:xfrm rot="19173240">
              <a:off x="4349373" y="1622431"/>
              <a:ext cx="2682634" cy="2628951"/>
            </a:xfrm>
            <a:prstGeom prst="ellipse">
              <a:avLst/>
            </a:prstGeom>
            <a:solidFill>
              <a:srgbClr val="ABC3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Oval 39"/>
            <p:cNvSpPr/>
            <p:nvPr userDrawn="1"/>
          </p:nvSpPr>
          <p:spPr>
            <a:xfrm rot="8556243">
              <a:off x="152400" y="3222663"/>
              <a:ext cx="3354087" cy="3283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Oval 40"/>
            <p:cNvSpPr/>
            <p:nvPr userDrawn="1"/>
          </p:nvSpPr>
          <p:spPr>
            <a:xfrm rot="8556243">
              <a:off x="453998" y="3516356"/>
              <a:ext cx="2750891" cy="2695628"/>
            </a:xfrm>
            <a:prstGeom prst="ellipse">
              <a:avLst/>
            </a:prstGeom>
            <a:solidFill>
              <a:srgbClr val="FFCB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Oval 42"/>
            <p:cNvSpPr/>
            <p:nvPr userDrawn="1"/>
          </p:nvSpPr>
          <p:spPr>
            <a:xfrm rot="8556243">
              <a:off x="152400" y="3222663"/>
              <a:ext cx="3352499" cy="3283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userDrawn="1"/>
          </p:nvSpPr>
          <p:spPr>
            <a:xfrm rot="8556243">
              <a:off x="503206" y="3551282"/>
              <a:ext cx="2681046" cy="2627363"/>
            </a:xfrm>
            <a:prstGeom prst="ellipse">
              <a:avLst/>
            </a:prstGeom>
            <a:solidFill>
              <a:srgbClr val="F9B9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3080" name="Group 29"/>
          <p:cNvGrpSpPr>
            <a:grpSpLocks/>
          </p:cNvGrpSpPr>
          <p:nvPr userDrawn="1"/>
        </p:nvGrpSpPr>
        <p:grpSpPr bwMode="auto">
          <a:xfrm>
            <a:off x="34925" y="6235700"/>
            <a:ext cx="6573838" cy="577850"/>
            <a:chOff x="2253203" y="6235054"/>
            <a:chExt cx="6573869" cy="577959"/>
          </a:xfrm>
        </p:grpSpPr>
        <p:pic>
          <p:nvPicPr>
            <p:cNvPr id="3081" name="Picture 20" descr="http://www.isprambiente.gov.it/img/imgHeaderLeft.jpg"/>
            <p:cNvPicPr>
              <a:picLocks noChangeAspect="1" noChangeArrowheads="1"/>
            </p:cNvPicPr>
            <p:nvPr userDrawn="1"/>
          </p:nvPicPr>
          <p:blipFill>
            <a:blip r:embed="rId9"/>
            <a:srcRect/>
            <a:stretch>
              <a:fillRect/>
            </a:stretch>
          </p:blipFill>
          <p:spPr bwMode="auto">
            <a:xfrm>
              <a:off x="8471729" y="6457140"/>
              <a:ext cx="355343" cy="253816"/>
            </a:xfrm>
            <a:prstGeom prst="rect">
              <a:avLst/>
            </a:prstGeom>
            <a:noFill/>
            <a:ln w="9525">
              <a:noFill/>
              <a:miter lim="800000"/>
              <a:headEnd/>
              <a:tailEnd/>
            </a:ln>
          </p:spPr>
        </p:pic>
        <p:pic>
          <p:nvPicPr>
            <p:cNvPr id="3082" name="Picture 6" descr="http://www-lsceorchidee.cea.fr/LOGOS/FMILogo.png"/>
            <p:cNvPicPr>
              <a:picLocks noChangeAspect="1" noChangeArrowheads="1"/>
            </p:cNvPicPr>
            <p:nvPr userDrawn="1"/>
          </p:nvPicPr>
          <p:blipFill>
            <a:blip r:embed="rId10"/>
            <a:srcRect/>
            <a:stretch>
              <a:fillRect/>
            </a:stretch>
          </p:blipFill>
          <p:spPr bwMode="auto">
            <a:xfrm>
              <a:off x="7937370" y="6458935"/>
              <a:ext cx="249357" cy="249357"/>
            </a:xfrm>
            <a:prstGeom prst="rect">
              <a:avLst/>
            </a:prstGeom>
            <a:noFill/>
            <a:ln w="9525">
              <a:noFill/>
              <a:miter lim="800000"/>
              <a:headEnd/>
              <a:tailEnd/>
            </a:ln>
          </p:spPr>
        </p:pic>
        <p:pic>
          <p:nvPicPr>
            <p:cNvPr id="3083" name="Picture 32" descr="Logo_GAF.jpg"/>
            <p:cNvPicPr>
              <a:picLocks noChangeAspect="1"/>
            </p:cNvPicPr>
            <p:nvPr userDrawn="1"/>
          </p:nvPicPr>
          <p:blipFill>
            <a:blip r:embed="rId11"/>
            <a:srcRect/>
            <a:stretch>
              <a:fillRect/>
            </a:stretch>
          </p:blipFill>
          <p:spPr bwMode="auto">
            <a:xfrm>
              <a:off x="5661236" y="6510777"/>
              <a:ext cx="493568" cy="149323"/>
            </a:xfrm>
            <a:prstGeom prst="rect">
              <a:avLst/>
            </a:prstGeom>
            <a:noFill/>
            <a:ln w="9525">
              <a:noFill/>
              <a:miter lim="800000"/>
              <a:headEnd/>
              <a:tailEnd/>
            </a:ln>
          </p:spPr>
        </p:pic>
        <p:pic>
          <p:nvPicPr>
            <p:cNvPr id="3084" name="Picture 41"/>
            <p:cNvPicPr>
              <a:picLocks noChangeAspect="1"/>
            </p:cNvPicPr>
            <p:nvPr userDrawn="1"/>
          </p:nvPicPr>
          <p:blipFill>
            <a:blip r:embed="rId12"/>
            <a:srcRect/>
            <a:stretch>
              <a:fillRect/>
            </a:stretch>
          </p:blipFill>
          <p:spPr bwMode="auto">
            <a:xfrm>
              <a:off x="7413318" y="6438050"/>
              <a:ext cx="230410" cy="291127"/>
            </a:xfrm>
            <a:prstGeom prst="rect">
              <a:avLst/>
            </a:prstGeom>
            <a:noFill/>
            <a:ln w="9525">
              <a:noFill/>
              <a:miter lim="800000"/>
              <a:headEnd/>
              <a:tailEnd/>
            </a:ln>
          </p:spPr>
        </p:pic>
        <p:pic>
          <p:nvPicPr>
            <p:cNvPr id="3085" name="Picture 44" descr="http://www.telespazio.it/img/eGEOS180.jpg"/>
            <p:cNvPicPr>
              <a:picLocks noChangeAspect="1" noChangeArrowheads="1"/>
            </p:cNvPicPr>
            <p:nvPr userDrawn="1"/>
          </p:nvPicPr>
          <p:blipFill>
            <a:blip r:embed="rId13"/>
            <a:srcRect/>
            <a:stretch>
              <a:fillRect/>
            </a:stretch>
          </p:blipFill>
          <p:spPr bwMode="auto">
            <a:xfrm>
              <a:off x="6273439" y="6354212"/>
              <a:ext cx="458801" cy="458801"/>
            </a:xfrm>
            <a:prstGeom prst="rect">
              <a:avLst/>
            </a:prstGeom>
            <a:noFill/>
            <a:ln w="9525">
              <a:noFill/>
              <a:miter lim="800000"/>
              <a:headEnd/>
              <a:tailEnd/>
            </a:ln>
          </p:spPr>
        </p:pic>
        <p:pic>
          <p:nvPicPr>
            <p:cNvPr id="3086" name="Picture 22" descr="http://www.protezionecivilearchiabruzzo.org/web/stemma-protezione-civile.jpg"/>
            <p:cNvPicPr>
              <a:picLocks noChangeAspect="1" noChangeArrowheads="1"/>
            </p:cNvPicPr>
            <p:nvPr userDrawn="1"/>
          </p:nvPicPr>
          <p:blipFill>
            <a:blip r:embed="rId14"/>
            <a:srcRect/>
            <a:stretch>
              <a:fillRect/>
            </a:stretch>
          </p:blipFill>
          <p:spPr bwMode="auto">
            <a:xfrm>
              <a:off x="6890881" y="6445056"/>
              <a:ext cx="273029" cy="277984"/>
            </a:xfrm>
            <a:prstGeom prst="rect">
              <a:avLst/>
            </a:prstGeom>
            <a:noFill/>
            <a:ln w="9525">
              <a:noFill/>
              <a:miter lim="800000"/>
              <a:headEnd/>
              <a:tailEnd/>
            </a:ln>
          </p:spPr>
        </p:pic>
        <p:pic>
          <p:nvPicPr>
            <p:cNvPr id="3087" name="Picture 2" descr="C:\Users\ANorthrop\Desktop\Telespazio_Vega.JPG"/>
            <p:cNvPicPr>
              <a:picLocks noChangeAspect="1" noChangeArrowheads="1"/>
            </p:cNvPicPr>
            <p:nvPr userDrawn="1"/>
          </p:nvPicPr>
          <p:blipFill>
            <a:blip r:embed="rId15"/>
            <a:srcRect/>
            <a:stretch>
              <a:fillRect/>
            </a:stretch>
          </p:blipFill>
          <p:spPr bwMode="auto">
            <a:xfrm>
              <a:off x="3635896" y="6397081"/>
              <a:ext cx="1065080" cy="365520"/>
            </a:xfrm>
            <a:prstGeom prst="rect">
              <a:avLst/>
            </a:prstGeom>
            <a:noFill/>
            <a:ln w="9525">
              <a:noFill/>
              <a:miter lim="800000"/>
              <a:headEnd/>
              <a:tailEnd/>
            </a:ln>
          </p:spPr>
        </p:pic>
        <p:pic>
          <p:nvPicPr>
            <p:cNvPr id="3088" name="Picture 58" descr="TPZ_logo_800px.gif"/>
            <p:cNvPicPr>
              <a:picLocks noChangeAspect="1"/>
            </p:cNvPicPr>
            <p:nvPr userDrawn="1"/>
          </p:nvPicPr>
          <p:blipFill>
            <a:blip r:embed="rId16"/>
            <a:srcRect/>
            <a:stretch>
              <a:fillRect/>
            </a:stretch>
          </p:blipFill>
          <p:spPr bwMode="auto">
            <a:xfrm>
              <a:off x="4793635" y="6438050"/>
              <a:ext cx="724334" cy="232692"/>
            </a:xfrm>
            <a:prstGeom prst="rect">
              <a:avLst/>
            </a:prstGeom>
            <a:noFill/>
            <a:ln w="9525">
              <a:noFill/>
              <a:miter lim="800000"/>
              <a:headEnd/>
              <a:tailEnd/>
            </a:ln>
          </p:spPr>
        </p:pic>
        <p:pic>
          <p:nvPicPr>
            <p:cNvPr id="3089" name="Picture 59"/>
            <p:cNvPicPr>
              <a:picLocks noChangeAspect="1"/>
            </p:cNvPicPr>
            <p:nvPr userDrawn="1"/>
          </p:nvPicPr>
          <p:blipFill>
            <a:blip r:embed="rId17">
              <a:clrChange>
                <a:clrFrom>
                  <a:srgbClr val="FFFFFF"/>
                </a:clrFrom>
                <a:clrTo>
                  <a:srgbClr val="FFFFFF">
                    <a:alpha val="0"/>
                  </a:srgbClr>
                </a:clrTo>
              </a:clrChange>
            </a:blip>
            <a:srcRect/>
            <a:stretch>
              <a:fillRect/>
            </a:stretch>
          </p:blipFill>
          <p:spPr bwMode="auto">
            <a:xfrm>
              <a:off x="2253203" y="6235054"/>
              <a:ext cx="780778" cy="577959"/>
            </a:xfrm>
            <a:prstGeom prst="rect">
              <a:avLst/>
            </a:prstGeom>
            <a:noFill/>
            <a:ln w="9525">
              <a:noFill/>
              <a:miter lim="800000"/>
              <a:headEnd/>
              <a:tailEnd/>
            </a:ln>
          </p:spPr>
        </p:pic>
        <p:pic>
          <p:nvPicPr>
            <p:cNvPr id="3090" name="Picture 61"/>
            <p:cNvPicPr>
              <a:picLocks noChangeAspect="1" noChangeArrowheads="1"/>
            </p:cNvPicPr>
            <p:nvPr userDrawn="1"/>
          </p:nvPicPr>
          <p:blipFill>
            <a:blip r:embed="rId18"/>
            <a:srcRect/>
            <a:stretch>
              <a:fillRect/>
            </a:stretch>
          </p:blipFill>
          <p:spPr bwMode="auto">
            <a:xfrm>
              <a:off x="3059832" y="6457140"/>
              <a:ext cx="556827" cy="28163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iming>
    <p:tnLst>
      <p:par>
        <p:cTn id="1" dur="indefinite" restart="never" nodeType="tmRoot"/>
      </p:par>
    </p:tnLst>
  </p:timing>
  <p:txStyles>
    <p:title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buFont typeface="Arial"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dal%20sito/GIO_EMS-Mapping_Rush_Mode-SRF_08.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dal%20sito/GIO_EMS-Mapping_Rush_Mode_AU-FF_02_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dal%20sito/GIO_EMS-Mapping_Rush_Mode_EndU-FF_02_0.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lidenumber.net/glide/public/search/details.jsp?glide=20069&amp;record=2&amp;last=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93988"/>
            <a:ext cx="8077200" cy="1954212"/>
          </a:xfrm>
        </p:spPr>
        <p:txBody>
          <a:bodyPr>
            <a:noAutofit/>
          </a:bodyPr>
          <a:lstStyle/>
          <a:p>
            <a:r>
              <a:rPr lang="en-GB" sz="3200" smtClean="0"/>
              <a:t>User Awareness &amp; Training event:</a:t>
            </a:r>
            <a:br>
              <a:rPr lang="en-GB" sz="3200" smtClean="0"/>
            </a:br>
            <a:r>
              <a:rPr lang="en-US" smtClean="0">
                <a:solidFill>
                  <a:srgbClr val="10253F"/>
                </a:solidFill>
                <a:effectLst>
                  <a:outerShdw blurRad="38100" dist="38100" dir="2700000" algn="tl">
                    <a:srgbClr val="C0C0C0"/>
                  </a:outerShdw>
                </a:effectLst>
              </a:rPr>
              <a:t>Parallel 3c - Emergency (Room 3)</a:t>
            </a:r>
            <a:r>
              <a:rPr lang="en-GB" i="1" smtClean="0">
                <a:effectLst>
                  <a:outerShdw blurRad="38100" dist="38100" dir="2700000" algn="tl">
                    <a:srgbClr val="C0C0C0"/>
                  </a:outerShdw>
                </a:effectLst>
              </a:rPr>
              <a:t/>
            </a:r>
            <a:br>
              <a:rPr lang="en-GB" i="1" smtClean="0">
                <a:effectLst>
                  <a:outerShdw blurRad="38100" dist="38100" dir="2700000" algn="tl">
                    <a:srgbClr val="C0C0C0"/>
                  </a:outerShdw>
                </a:effectLst>
              </a:rPr>
            </a:br>
            <a:r>
              <a:rPr lang="en-GB" sz="3200" smtClean="0"/>
              <a:t>Bucharest, Romania – 8</a:t>
            </a:r>
            <a:r>
              <a:rPr lang="en-GB" sz="3200" baseline="30000" smtClean="0"/>
              <a:t>th</a:t>
            </a:r>
            <a:r>
              <a:rPr lang="en-GB" sz="3200" smtClean="0"/>
              <a:t> November 2013</a:t>
            </a:r>
            <a:r>
              <a:rPr lang="en-GB" sz="3200" i="1" smtClean="0"/>
              <a:t/>
            </a:r>
            <a:br>
              <a:rPr lang="en-GB" sz="3200" i="1" smtClean="0"/>
            </a:br>
            <a:r>
              <a:rPr lang="en-GB" sz="3200" i="1" smtClean="0"/>
              <a:t>M. Santini, P. Soddu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pic>
        <p:nvPicPr>
          <p:cNvPr id="10" name="Picture 5"/>
          <p:cNvPicPr>
            <a:picLocks noChangeAspect="1" noChangeArrowheads="1"/>
          </p:cNvPicPr>
          <p:nvPr/>
        </p:nvPicPr>
        <p:blipFill>
          <a:blip r:embed="rId3"/>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5840413"/>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0724" name="CasellaDiTesto 15"/>
          <p:cNvSpPr txBox="1">
            <a:spLocks noChangeArrowheads="1"/>
          </p:cNvSpPr>
          <p:nvPr/>
        </p:nvSpPr>
        <p:spPr bwMode="auto">
          <a:xfrm>
            <a:off x="228600" y="1524000"/>
            <a:ext cx="8915400" cy="3600450"/>
          </a:xfrm>
          <a:prstGeom prst="rect">
            <a:avLst/>
          </a:prstGeom>
          <a:noFill/>
          <a:ln w="9525">
            <a:noFill/>
            <a:miter lim="800000"/>
            <a:headEnd/>
            <a:tailEnd/>
          </a:ln>
        </p:spPr>
        <p:txBody>
          <a:bodyPr>
            <a:spAutoFit/>
          </a:bodyPr>
          <a:lstStyle/>
          <a:p>
            <a:pPr marL="0" lvl="1" algn="ctr"/>
            <a:r>
              <a:rPr lang="en-US" sz="3200" b="1" i="1">
                <a:latin typeface="Calibri" pitchFamily="34" charset="0"/>
              </a:rPr>
              <a:t>15’ to select the AOIs for overview maps</a:t>
            </a:r>
          </a:p>
          <a:p>
            <a:pPr marL="0" lvl="1" algn="ctr"/>
            <a:endParaRPr lang="en-US" sz="2000" b="1" i="1">
              <a:latin typeface="Calibri" pitchFamily="34" charset="0"/>
            </a:endParaRPr>
          </a:p>
          <a:p>
            <a:pPr marL="0" lvl="1" algn="ctr"/>
            <a:r>
              <a:rPr lang="en-US" sz="2800" b="1" i="1">
                <a:latin typeface="Calibri" pitchFamily="34" charset="0"/>
              </a:rPr>
              <a:t>TIPS FOR THE EXERCISE</a:t>
            </a:r>
            <a:r>
              <a:rPr lang="en-US" sz="2800" i="1">
                <a:latin typeface="Calibri" pitchFamily="34" charset="0"/>
              </a:rPr>
              <a:t>:</a:t>
            </a:r>
          </a:p>
          <a:p>
            <a:pPr marL="0" lvl="1" algn="ctr">
              <a:buFont typeface="Wingdings" pitchFamily="2" charset="2"/>
              <a:buChar char="Ø"/>
            </a:pPr>
            <a:r>
              <a:rPr lang="en-US" sz="2800" b="1" i="1" u="sng">
                <a:solidFill>
                  <a:schemeClr val="accent2"/>
                </a:solidFill>
                <a:latin typeface="Calibri" pitchFamily="34" charset="0"/>
              </a:rPr>
              <a:t>Taita</a:t>
            </a:r>
            <a:r>
              <a:rPr lang="en-US" sz="2800" i="1">
                <a:solidFill>
                  <a:schemeClr val="accent2"/>
                </a:solidFill>
                <a:latin typeface="Calibri" pitchFamily="34" charset="0"/>
              </a:rPr>
              <a:t> (Tulcea), </a:t>
            </a:r>
            <a:r>
              <a:rPr lang="en-US" sz="2800" b="1" i="1" u="sng">
                <a:solidFill>
                  <a:schemeClr val="accent2"/>
                </a:solidFill>
                <a:latin typeface="Calibri" pitchFamily="34" charset="0"/>
              </a:rPr>
              <a:t>Suhu</a:t>
            </a:r>
            <a:r>
              <a:rPr lang="en-US" sz="2800" i="1">
                <a:solidFill>
                  <a:schemeClr val="accent2"/>
                </a:solidFill>
                <a:latin typeface="Calibri" pitchFamily="34" charset="0"/>
              </a:rPr>
              <a:t> and </a:t>
            </a:r>
            <a:r>
              <a:rPr lang="en-US" sz="2800" b="1" i="1" u="sng">
                <a:solidFill>
                  <a:schemeClr val="accent2"/>
                </a:solidFill>
                <a:latin typeface="Calibri" pitchFamily="34" charset="0"/>
              </a:rPr>
              <a:t>Chineja</a:t>
            </a:r>
            <a:r>
              <a:rPr lang="en-US" sz="2800" i="1">
                <a:solidFill>
                  <a:schemeClr val="accent2"/>
                </a:solidFill>
                <a:latin typeface="Calibri" pitchFamily="34" charset="0"/>
              </a:rPr>
              <a:t> (Galati)</a:t>
            </a:r>
          </a:p>
          <a:p>
            <a:pPr marL="0" lvl="1" algn="ctr">
              <a:buFont typeface="Wingdings" pitchFamily="2" charset="2"/>
              <a:buChar char="Ø"/>
            </a:pPr>
            <a:r>
              <a:rPr lang="en-US" sz="2800" b="1" i="1" u="sng">
                <a:solidFill>
                  <a:schemeClr val="accent2"/>
                </a:solidFill>
                <a:latin typeface="Calibri" pitchFamily="34" charset="0"/>
              </a:rPr>
              <a:t>flood extension</a:t>
            </a:r>
          </a:p>
          <a:p>
            <a:pPr marL="0" lvl="1" algn="ctr">
              <a:buFont typeface="Wingdings" pitchFamily="2" charset="2"/>
              <a:buChar char="Ø"/>
            </a:pPr>
            <a:r>
              <a:rPr lang="en-US" sz="2800" b="1" i="1" u="sng">
                <a:solidFill>
                  <a:schemeClr val="accent2"/>
                </a:solidFill>
                <a:latin typeface="Calibri" pitchFamily="34" charset="0"/>
              </a:rPr>
              <a:t>Accessibility</a:t>
            </a:r>
          </a:p>
          <a:p>
            <a:pPr marL="0" lvl="1" algn="ctr">
              <a:buFontTx/>
              <a:buChar char="-"/>
            </a:pPr>
            <a:endParaRPr lang="en-US" sz="3200" i="1">
              <a:latin typeface="Calibri" pitchFamily="34" charset="0"/>
            </a:endParaRPr>
          </a:p>
          <a:p>
            <a:pPr marL="0" lvl="1" algn="ctr"/>
            <a:endParaRPr lang="en-US" sz="3200" i="1">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sp>
        <p:nvSpPr>
          <p:cNvPr id="3" name="Content Placeholder 2"/>
          <p:cNvSpPr>
            <a:spLocks noGrp="1"/>
          </p:cNvSpPr>
          <p:nvPr>
            <p:ph idx="1"/>
          </p:nvPr>
        </p:nvSpPr>
        <p:spPr>
          <a:xfrm>
            <a:off x="152400" y="990600"/>
            <a:ext cx="8763000" cy="4953000"/>
          </a:xfrm>
        </p:spPr>
        <p:txBody>
          <a:bodyPr>
            <a:normAutofit/>
          </a:bodyPr>
          <a:lstStyle/>
          <a:p>
            <a:pPr marL="0" indent="0" fontAlgn="auto">
              <a:spcAft>
                <a:spcPts val="1200"/>
              </a:spcAft>
              <a:buFontTx/>
              <a:buNone/>
              <a:defRPr/>
            </a:pPr>
            <a:r>
              <a:rPr lang="en-GB" sz="2400" b="1" u="sng" dirty="0" smtClean="0">
                <a:solidFill>
                  <a:schemeClr val="tx2">
                    <a:lumMod val="60000"/>
                    <a:lumOff val="40000"/>
                  </a:schemeClr>
                </a:solidFill>
              </a:rPr>
              <a:t>Detail map: which extension (and consequent scale)?</a:t>
            </a:r>
            <a:endParaRPr lang="en-GB" sz="2400" b="1" dirty="0" smtClean="0">
              <a:solidFill>
                <a:schemeClr val="tx2">
                  <a:lumMod val="60000"/>
                  <a:lumOff val="40000"/>
                </a:schemeClr>
              </a:solidFill>
            </a:endParaRPr>
          </a:p>
          <a:p>
            <a:pPr marL="0" indent="0" fontAlgn="auto">
              <a:spcBef>
                <a:spcPts val="0"/>
              </a:spcBef>
              <a:spcAft>
                <a:spcPts val="0"/>
              </a:spcAft>
              <a:buFontTx/>
              <a:buNone/>
              <a:defRPr/>
            </a:pPr>
            <a:endParaRPr lang="en-GB" dirty="0" smtClean="0"/>
          </a:p>
        </p:txBody>
      </p:sp>
      <p:pic>
        <p:nvPicPr>
          <p:cNvPr id="10" name="Picture 5"/>
          <p:cNvPicPr>
            <a:picLocks noChangeAspect="1" noChangeArrowheads="1"/>
          </p:cNvPicPr>
          <p:nvPr/>
        </p:nvPicPr>
        <p:blipFill>
          <a:blip r:embed="rId3"/>
          <a:srcRect/>
          <a:stretch>
            <a:fillRect/>
          </a:stretch>
        </p:blipFill>
        <p:spPr bwMode="auto">
          <a:xfrm>
            <a:off x="609600" y="4664075"/>
            <a:ext cx="7924800" cy="1660525"/>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6048375"/>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CasellaDiTesto 13"/>
          <p:cNvSpPr txBox="1">
            <a:spLocks noChangeArrowheads="1"/>
          </p:cNvSpPr>
          <p:nvPr/>
        </p:nvSpPr>
        <p:spPr bwMode="auto">
          <a:xfrm>
            <a:off x="228600" y="2062163"/>
            <a:ext cx="2819400" cy="2032000"/>
          </a:xfrm>
          <a:prstGeom prst="rect">
            <a:avLst/>
          </a:prstGeom>
          <a:noFill/>
          <a:ln w="9525">
            <a:noFill/>
            <a:miter lim="800000"/>
            <a:headEnd/>
            <a:tailEnd/>
          </a:ln>
        </p:spPr>
        <p:txBody>
          <a:bodyPr>
            <a:spAutoFit/>
          </a:bodyPr>
          <a:lstStyle/>
          <a:p>
            <a:pPr marL="0" lvl="1" algn="just"/>
            <a:r>
              <a:rPr lang="en-US" sz="1400" i="1">
                <a:latin typeface="Calibri" pitchFamily="34" charset="0"/>
              </a:rPr>
              <a:t>“many villages flooded, some isolated (damaged and/or not accessible bridges) .”</a:t>
            </a:r>
          </a:p>
          <a:p>
            <a:pPr marL="0" lvl="1" algn="just"/>
            <a:endParaRPr lang="en-US" sz="1400" i="1">
              <a:latin typeface="Calibri" pitchFamily="34" charset="0"/>
            </a:endParaRPr>
          </a:p>
          <a:p>
            <a:pPr marL="0" lvl="1" algn="just"/>
            <a:r>
              <a:rPr lang="en-US" sz="1400" i="1">
                <a:latin typeface="Calibri" pitchFamily="34" charset="0"/>
              </a:rPr>
              <a:t>“more than 1735 households have been affected by the flooding and 6901 people have been evacuated”</a:t>
            </a:r>
          </a:p>
          <a:p>
            <a:pPr marL="0" lvl="1" algn="just"/>
            <a:endParaRPr lang="en-US" sz="1400" i="1">
              <a:latin typeface="Calibri" pitchFamily="34" charset="0"/>
            </a:endParaRPr>
          </a:p>
          <a:p>
            <a:pPr marL="0" lvl="1" algn="just"/>
            <a:endParaRPr lang="en-US" sz="1400" i="1">
              <a:latin typeface="Calibri" pitchFamily="34" charset="0"/>
            </a:endParaRPr>
          </a:p>
        </p:txBody>
      </p:sp>
      <p:sp>
        <p:nvSpPr>
          <p:cNvPr id="13" name="CasellaDiTesto 12"/>
          <p:cNvSpPr txBox="1">
            <a:spLocks noChangeArrowheads="1"/>
          </p:cNvSpPr>
          <p:nvPr/>
        </p:nvSpPr>
        <p:spPr bwMode="auto">
          <a:xfrm>
            <a:off x="3962400" y="2057400"/>
            <a:ext cx="4953000" cy="2554288"/>
          </a:xfrm>
          <a:prstGeom prst="rect">
            <a:avLst/>
          </a:prstGeom>
          <a:noFill/>
          <a:ln w="9525">
            <a:noFill/>
            <a:miter lim="800000"/>
            <a:headEnd/>
            <a:tailEnd/>
          </a:ln>
        </p:spPr>
        <p:txBody>
          <a:bodyPr>
            <a:spAutoFit/>
          </a:bodyPr>
          <a:lstStyle/>
          <a:p>
            <a:pPr marL="180975" lvl="1" indent="-180975" algn="just">
              <a:spcAft>
                <a:spcPts val="1200"/>
              </a:spcAft>
              <a:buFont typeface="Arial" charset="0"/>
              <a:buChar char="•"/>
            </a:pPr>
            <a:r>
              <a:rPr lang="en-US" sz="1400" i="1">
                <a:solidFill>
                  <a:schemeClr val="accent2"/>
                </a:solidFill>
                <a:latin typeface="Calibri" pitchFamily="34" charset="0"/>
              </a:rPr>
              <a:t>Which are the affected villages? Where are they located? (</a:t>
            </a:r>
            <a:r>
              <a:rPr lang="en-US" sz="1400" b="1" i="1" u="sng">
                <a:solidFill>
                  <a:schemeClr val="accent2"/>
                </a:solidFill>
                <a:latin typeface="Calibri" pitchFamily="34" charset="0"/>
              </a:rPr>
              <a:t>flood extension</a:t>
            </a:r>
            <a:r>
              <a:rPr lang="en-US" sz="1400" i="1">
                <a:solidFill>
                  <a:schemeClr val="accent2"/>
                </a:solidFill>
                <a:latin typeface="Calibri" pitchFamily="34" charset="0"/>
              </a:rPr>
              <a:t>)</a:t>
            </a:r>
          </a:p>
          <a:p>
            <a:pPr marL="180975" lvl="1" indent="-180975" algn="just">
              <a:buFont typeface="Arial" charset="0"/>
              <a:buChar char="•"/>
            </a:pPr>
            <a:r>
              <a:rPr lang="en-US" sz="1400" i="1">
                <a:solidFill>
                  <a:schemeClr val="accent2"/>
                </a:solidFill>
                <a:latin typeface="Calibri" pitchFamily="34" charset="0"/>
              </a:rPr>
              <a:t>How to reach the isolated villages? (</a:t>
            </a:r>
            <a:r>
              <a:rPr lang="en-US" sz="1400" b="1" i="1" u="sng">
                <a:solidFill>
                  <a:schemeClr val="accent2"/>
                </a:solidFill>
                <a:latin typeface="Calibri" pitchFamily="34" charset="0"/>
              </a:rPr>
              <a:t>accessibility</a:t>
            </a:r>
            <a:r>
              <a:rPr lang="en-US" sz="1400" i="1">
                <a:solidFill>
                  <a:schemeClr val="accent2"/>
                </a:solidFill>
                <a:latin typeface="Calibri" pitchFamily="34" charset="0"/>
              </a:rPr>
              <a:t>)</a:t>
            </a: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spcAft>
                <a:spcPts val="1200"/>
              </a:spcAft>
              <a:buFont typeface="Arial" charset="0"/>
              <a:buChar char="•"/>
            </a:pPr>
            <a:r>
              <a:rPr lang="en-US" sz="1400" i="1">
                <a:solidFill>
                  <a:schemeClr val="accent2"/>
                </a:solidFill>
                <a:latin typeface="Calibri" pitchFamily="34" charset="0"/>
              </a:rPr>
              <a:t>Which are the </a:t>
            </a:r>
            <a:r>
              <a:rPr lang="en-US" sz="1400" b="1" i="1">
                <a:solidFill>
                  <a:schemeClr val="accent2"/>
                </a:solidFill>
                <a:latin typeface="Calibri" pitchFamily="34" charset="0"/>
              </a:rPr>
              <a:t>houses</a:t>
            </a:r>
            <a:r>
              <a:rPr lang="en-US" sz="1400" i="1">
                <a:solidFill>
                  <a:schemeClr val="accent2"/>
                </a:solidFill>
                <a:latin typeface="Calibri" pitchFamily="34" charset="0"/>
              </a:rPr>
              <a:t> evacuated? Where are they located?</a:t>
            </a:r>
          </a:p>
          <a:p>
            <a:pPr marL="180975" lvl="1" indent="-180975" algn="just">
              <a:buFont typeface="Arial" charset="0"/>
              <a:buChar char="•"/>
            </a:pPr>
            <a:r>
              <a:rPr lang="en-US" sz="1400" i="1">
                <a:solidFill>
                  <a:schemeClr val="accent2"/>
                </a:solidFill>
                <a:latin typeface="Calibri" pitchFamily="34" charset="0"/>
              </a:rPr>
              <a:t>Where could we safely accommodate the population evacuated? </a:t>
            </a:r>
            <a:r>
              <a:rPr lang="en-US" sz="1400" b="1" i="1">
                <a:solidFill>
                  <a:schemeClr val="accent2"/>
                </a:solidFill>
                <a:latin typeface="Calibri" pitchFamily="34" charset="0"/>
              </a:rPr>
              <a:t>Tents camps</a:t>
            </a:r>
            <a:r>
              <a:rPr lang="en-US" sz="1400" i="1">
                <a:solidFill>
                  <a:schemeClr val="accent2"/>
                </a:solidFill>
                <a:latin typeface="Calibri" pitchFamily="34" charset="0"/>
              </a:rPr>
              <a:t>? </a:t>
            </a:r>
            <a:r>
              <a:rPr lang="en-US" sz="1400" b="1" i="1">
                <a:solidFill>
                  <a:schemeClr val="accent2"/>
                </a:solidFill>
                <a:latin typeface="Calibri" pitchFamily="34" charset="0"/>
              </a:rPr>
              <a:t>Buildings</a:t>
            </a:r>
            <a:r>
              <a:rPr lang="en-US" sz="1400" i="1">
                <a:solidFill>
                  <a:schemeClr val="accent2"/>
                </a:solidFill>
                <a:latin typeface="Calibri" pitchFamily="34" charset="0"/>
              </a:rPr>
              <a:t> still functional? How are their accessibility conditions? Which </a:t>
            </a:r>
            <a:r>
              <a:rPr lang="en-US" sz="1400" b="1" i="1">
                <a:solidFill>
                  <a:schemeClr val="accent2"/>
                </a:solidFill>
                <a:latin typeface="Calibri" pitchFamily="34" charset="0"/>
              </a:rPr>
              <a:t>bridges/roads </a:t>
            </a:r>
            <a:r>
              <a:rPr lang="en-US" sz="1400" i="1">
                <a:solidFill>
                  <a:schemeClr val="accent2"/>
                </a:solidFill>
                <a:latin typeface="Calibri" pitchFamily="34" charset="0"/>
              </a:rPr>
              <a:t>cannot be used?  (</a:t>
            </a:r>
            <a:r>
              <a:rPr lang="en-US" sz="1400" b="1" i="1" u="sng">
                <a:solidFill>
                  <a:schemeClr val="accent2"/>
                </a:solidFill>
                <a:latin typeface="Calibri" pitchFamily="34" charset="0"/>
              </a:rPr>
              <a:t>functionality</a:t>
            </a:r>
            <a:r>
              <a:rPr lang="en-US" sz="1400" i="1">
                <a:solidFill>
                  <a:schemeClr val="accent2"/>
                </a:solidFill>
                <a:latin typeface="Calibri" pitchFamily="34" charset="0"/>
              </a:rPr>
              <a:t>)</a:t>
            </a:r>
          </a:p>
        </p:txBody>
      </p:sp>
      <p:sp>
        <p:nvSpPr>
          <p:cNvPr id="16" name="CasellaDiTesto 15"/>
          <p:cNvSpPr txBox="1"/>
          <p:nvPr/>
        </p:nvSpPr>
        <p:spPr>
          <a:xfrm>
            <a:off x="0" y="1676400"/>
            <a:ext cx="3581400" cy="400050"/>
          </a:xfrm>
          <a:prstGeom prst="rect">
            <a:avLst/>
          </a:prstGeom>
          <a:noFill/>
        </p:spPr>
        <p:txBody>
          <a:bodyPr>
            <a:spAutoFit/>
          </a:bodyPr>
          <a:lstStyle/>
          <a:p>
            <a:pPr marL="0" lvl="1" algn="ctr" fontAlgn="auto">
              <a:spcBef>
                <a:spcPts val="0"/>
              </a:spcBef>
              <a:spcAft>
                <a:spcPts val="0"/>
              </a:spcAft>
              <a:defRPr/>
            </a:pPr>
            <a:r>
              <a:rPr lang="en-US" sz="2000" b="1" dirty="0">
                <a:solidFill>
                  <a:schemeClr val="tx2">
                    <a:lumMod val="60000"/>
                    <a:lumOff val="40000"/>
                  </a:schemeClr>
                </a:solidFill>
                <a:effectLst>
                  <a:outerShdw blurRad="38100" dist="38100" dir="2700000" algn="tl">
                    <a:srgbClr val="000000">
                      <a:alpha val="43137"/>
                    </a:srgbClr>
                  </a:outerShdw>
                </a:effectLst>
                <a:latin typeface="+mn-lt"/>
                <a:cs typeface="+mn-cs"/>
              </a:rPr>
              <a:t>INFO AVAILABLE</a:t>
            </a:r>
          </a:p>
        </p:txBody>
      </p:sp>
      <p:sp>
        <p:nvSpPr>
          <p:cNvPr id="21" name="CasellaDiTesto 20"/>
          <p:cNvSpPr txBox="1"/>
          <p:nvPr/>
        </p:nvSpPr>
        <p:spPr>
          <a:xfrm>
            <a:off x="3886200" y="1676400"/>
            <a:ext cx="5029200" cy="400050"/>
          </a:xfrm>
          <a:prstGeom prst="rect">
            <a:avLst/>
          </a:prstGeom>
          <a:noFill/>
        </p:spPr>
        <p:txBody>
          <a:bodyPr>
            <a:spAutoFit/>
          </a:bodyPr>
          <a:lstStyle/>
          <a:p>
            <a:pPr marL="0" lvl="1" algn="ctr" fontAlgn="auto">
              <a:spcBef>
                <a:spcPts val="0"/>
              </a:spcBef>
              <a:spcAft>
                <a:spcPts val="0"/>
              </a:spcAft>
              <a:defRPr/>
            </a:pPr>
            <a:r>
              <a:rPr lang="en-US" sz="2000" b="1" dirty="0">
                <a:solidFill>
                  <a:schemeClr val="tx2">
                    <a:lumMod val="60000"/>
                    <a:lumOff val="40000"/>
                  </a:schemeClr>
                </a:solidFill>
                <a:effectLst>
                  <a:outerShdw blurRad="38100" dist="38100" dir="2700000" algn="tl">
                    <a:srgbClr val="000000">
                      <a:alpha val="43137"/>
                    </a:srgbClr>
                  </a:outerShdw>
                </a:effectLst>
                <a:latin typeface="+mn-lt"/>
                <a:cs typeface="+mn-cs"/>
              </a:rPr>
              <a:t>INFO NEEDS</a:t>
            </a:r>
          </a:p>
        </p:txBody>
      </p:sp>
      <p:sp>
        <p:nvSpPr>
          <p:cNvPr id="22" name="Rettangolo 21"/>
          <p:cNvSpPr/>
          <p:nvPr/>
        </p:nvSpPr>
        <p:spPr>
          <a:xfrm flipV="1">
            <a:off x="3962400" y="3228975"/>
            <a:ext cx="5029200" cy="1371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4" name="Connettore 2 23"/>
          <p:cNvCxnSpPr>
            <a:stCxn id="22" idx="1"/>
          </p:cNvCxnSpPr>
          <p:nvPr/>
        </p:nvCxnSpPr>
        <p:spPr>
          <a:xfrm flipH="1">
            <a:off x="1905000" y="3914775"/>
            <a:ext cx="2057400" cy="2105025"/>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pic>
        <p:nvPicPr>
          <p:cNvPr id="10" name="Picture 5"/>
          <p:cNvPicPr>
            <a:picLocks noChangeAspect="1" noChangeArrowheads="1"/>
          </p:cNvPicPr>
          <p:nvPr/>
        </p:nvPicPr>
        <p:blipFill>
          <a:blip r:embed="rId3"/>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6057900"/>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820" name="CasellaDiTesto 15"/>
          <p:cNvSpPr txBox="1">
            <a:spLocks noChangeArrowheads="1"/>
          </p:cNvSpPr>
          <p:nvPr/>
        </p:nvSpPr>
        <p:spPr bwMode="auto">
          <a:xfrm>
            <a:off x="228600" y="1752600"/>
            <a:ext cx="8915400" cy="1570038"/>
          </a:xfrm>
          <a:prstGeom prst="rect">
            <a:avLst/>
          </a:prstGeom>
          <a:noFill/>
          <a:ln w="9525">
            <a:noFill/>
            <a:miter lim="800000"/>
            <a:headEnd/>
            <a:tailEnd/>
          </a:ln>
        </p:spPr>
        <p:txBody>
          <a:bodyPr>
            <a:spAutoFit/>
          </a:bodyPr>
          <a:lstStyle/>
          <a:p>
            <a:pPr marL="0" lvl="1"/>
            <a:r>
              <a:rPr lang="en-US" i="1">
                <a:latin typeface="Calibri" pitchFamily="34" charset="0"/>
              </a:rPr>
              <a:t>Choose the best possible envelope of the areas, according to </a:t>
            </a:r>
            <a:r>
              <a:rPr lang="en-US" b="1" i="1" u="sng">
                <a:latin typeface="Calibri" pitchFamily="34" charset="0"/>
              </a:rPr>
              <a:t>our need of information</a:t>
            </a:r>
            <a:r>
              <a:rPr lang="en-US" b="1" i="1">
                <a:latin typeface="Calibri" pitchFamily="34" charset="0"/>
              </a:rPr>
              <a:t>!</a:t>
            </a:r>
          </a:p>
          <a:p>
            <a:pPr marL="0" lvl="1"/>
            <a:endParaRPr lang="en-US" b="1" i="1">
              <a:latin typeface="Calibri" pitchFamily="34" charset="0"/>
            </a:endParaRPr>
          </a:p>
          <a:p>
            <a:pPr marL="0" lvl="1"/>
            <a:r>
              <a:rPr lang="en-US" sz="2400" b="1" i="1" u="sng">
                <a:latin typeface="Calibri" pitchFamily="34" charset="0"/>
              </a:rPr>
              <a:t>DETAIL MAPs</a:t>
            </a:r>
            <a:r>
              <a:rPr lang="en-US" sz="2400" b="1" i="1">
                <a:latin typeface="Calibri" pitchFamily="34" charset="0"/>
              </a:rPr>
              <a:t> </a:t>
            </a:r>
            <a:r>
              <a:rPr lang="en-US" i="1">
                <a:latin typeface="Calibri" pitchFamily="34" charset="0"/>
              </a:rPr>
              <a:t>should provide the </a:t>
            </a:r>
            <a:r>
              <a:rPr lang="en-US" b="1" i="1">
                <a:latin typeface="Calibri" pitchFamily="34" charset="0"/>
              </a:rPr>
              <a:t>“zoom in” </a:t>
            </a:r>
            <a:r>
              <a:rPr lang="en-US" i="1">
                <a:latin typeface="Calibri" pitchFamily="34" charset="0"/>
              </a:rPr>
              <a:t>on particularly critical areas. </a:t>
            </a:r>
          </a:p>
          <a:p>
            <a:pPr marL="0" lvl="1"/>
            <a:endParaRPr lang="en-US" i="1">
              <a:latin typeface="Calibri" pitchFamily="34" charset="0"/>
            </a:endParaRPr>
          </a:p>
          <a:p>
            <a:pPr marL="0" lvl="1"/>
            <a:r>
              <a:rPr lang="en-US" i="1">
                <a:latin typeface="Calibri" pitchFamily="34" charset="0"/>
              </a:rPr>
              <a:t>And again, the smaller is the AOI, the better will be the details (the bigger the scale)…</a:t>
            </a:r>
          </a:p>
        </p:txBody>
      </p:sp>
      <p:sp>
        <p:nvSpPr>
          <p:cNvPr id="7" name="CasellaDiTesto 6"/>
          <p:cNvSpPr txBox="1"/>
          <p:nvPr/>
        </p:nvSpPr>
        <p:spPr>
          <a:xfrm>
            <a:off x="1676400" y="3697288"/>
            <a:ext cx="5791200" cy="646112"/>
          </a:xfrm>
          <a:prstGeom prst="rect">
            <a:avLst/>
          </a:prstGeom>
          <a:solidFill>
            <a:srgbClr val="FFC000">
              <a:alpha val="70000"/>
            </a:srgbClr>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it-IT" sz="3600" b="1" dirty="0">
                <a:solidFill>
                  <a:schemeClr val="tx2">
                    <a:lumMod val="60000"/>
                    <a:lumOff val="40000"/>
                  </a:schemeClr>
                </a:solidFill>
                <a:effectLst>
                  <a:outerShdw blurRad="38100" dist="38100" dir="2700000" algn="tl">
                    <a:srgbClr val="000000">
                      <a:alpha val="43137"/>
                    </a:srgbClr>
                  </a:outerShdw>
                </a:effectLst>
                <a:latin typeface="+mn-lt"/>
                <a:cs typeface="+mn-cs"/>
              </a:rPr>
              <a:t>Key word: COMPROMISE!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pic>
        <p:nvPicPr>
          <p:cNvPr id="10" name="Picture 5"/>
          <p:cNvPicPr>
            <a:picLocks noChangeAspect="1" noChangeArrowheads="1"/>
          </p:cNvPicPr>
          <p:nvPr/>
        </p:nvPicPr>
        <p:blipFill>
          <a:blip r:embed="rId3"/>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6057900"/>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6868" name="CasellaDiTesto 15"/>
          <p:cNvSpPr txBox="1">
            <a:spLocks noChangeArrowheads="1"/>
          </p:cNvSpPr>
          <p:nvPr/>
        </p:nvSpPr>
        <p:spPr bwMode="auto">
          <a:xfrm>
            <a:off x="0" y="1295400"/>
            <a:ext cx="9144000" cy="3586163"/>
          </a:xfrm>
          <a:prstGeom prst="rect">
            <a:avLst/>
          </a:prstGeom>
          <a:noFill/>
          <a:ln w="9525">
            <a:noFill/>
            <a:miter lim="800000"/>
            <a:headEnd/>
            <a:tailEnd/>
          </a:ln>
        </p:spPr>
        <p:txBody>
          <a:bodyPr>
            <a:spAutoFit/>
          </a:bodyPr>
          <a:lstStyle/>
          <a:p>
            <a:pPr marL="0" lvl="1" algn="ctr"/>
            <a:r>
              <a:rPr lang="en-US" sz="3200" b="1" i="1">
                <a:latin typeface="Calibri" pitchFamily="34" charset="0"/>
              </a:rPr>
              <a:t>20’ to select the AOIs for detail maps</a:t>
            </a:r>
          </a:p>
          <a:p>
            <a:pPr marL="0" lvl="1" algn="ctr"/>
            <a:endParaRPr lang="en-US" sz="1500" b="1" i="1">
              <a:latin typeface="Calibri" pitchFamily="34" charset="0"/>
            </a:endParaRPr>
          </a:p>
          <a:p>
            <a:pPr marL="0" lvl="1" algn="ctr">
              <a:spcAft>
                <a:spcPts val="1200"/>
              </a:spcAft>
            </a:pPr>
            <a:r>
              <a:rPr lang="en-US" sz="2800" b="1" i="1">
                <a:latin typeface="Calibri" pitchFamily="34" charset="0"/>
              </a:rPr>
              <a:t>TIPS FOR THE EXERCISE</a:t>
            </a:r>
            <a:r>
              <a:rPr lang="en-US" sz="2800" i="1">
                <a:latin typeface="Calibri" pitchFamily="34" charset="0"/>
              </a:rPr>
              <a:t>:</a:t>
            </a:r>
          </a:p>
          <a:p>
            <a:pPr marL="0" lvl="1" algn="ctr">
              <a:spcAft>
                <a:spcPts val="1200"/>
              </a:spcAft>
              <a:buFont typeface="Wingdings" pitchFamily="2" charset="2"/>
              <a:buChar char="Ø"/>
            </a:pPr>
            <a:r>
              <a:rPr lang="en-US" sz="2000" b="1" i="1">
                <a:solidFill>
                  <a:schemeClr val="accent2"/>
                </a:solidFill>
                <a:latin typeface="Calibri" pitchFamily="34" charset="0"/>
              </a:rPr>
              <a:t> Each “AOI for detail map” have to be chosen within an “AOI for overview map”</a:t>
            </a:r>
          </a:p>
          <a:p>
            <a:pPr marL="0" lvl="1" algn="ctr">
              <a:spcAft>
                <a:spcPts val="1200"/>
              </a:spcAft>
              <a:buFont typeface="Wingdings" pitchFamily="2" charset="2"/>
              <a:buChar char="Ø"/>
            </a:pPr>
            <a:r>
              <a:rPr lang="en-US" sz="2000" b="1" i="1">
                <a:solidFill>
                  <a:schemeClr val="accent2"/>
                </a:solidFill>
                <a:latin typeface="Calibri" pitchFamily="34" charset="0"/>
              </a:rPr>
              <a:t> You can choose more then one “AOI for detail map” within a single “AOI for overview map”</a:t>
            </a:r>
          </a:p>
          <a:p>
            <a:pPr marL="0" lvl="1" algn="ctr">
              <a:spcAft>
                <a:spcPts val="1200"/>
              </a:spcAft>
              <a:buFont typeface="Wingdings" pitchFamily="2" charset="2"/>
              <a:buChar char="Ø"/>
            </a:pPr>
            <a:r>
              <a:rPr lang="en-US" sz="2000" b="1" i="1">
                <a:solidFill>
                  <a:schemeClr val="accent2"/>
                </a:solidFill>
                <a:latin typeface="Calibri" pitchFamily="34" charset="0"/>
              </a:rPr>
              <a:t>“Functionality” (houses/camps/buildings/bridges/roads/…)</a:t>
            </a:r>
            <a:endParaRPr lang="en-US" sz="2000" i="1">
              <a:latin typeface="Calibri" pitchFamily="34" charset="0"/>
            </a:endParaRPr>
          </a:p>
          <a:p>
            <a:pPr marL="0" lvl="1" algn="ctr"/>
            <a:endParaRPr lang="en-US" sz="3200" i="1">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Product selection</a:t>
            </a:r>
            <a:endParaRPr lang="en-GB" dirty="0"/>
          </a:p>
        </p:txBody>
      </p:sp>
      <p:sp>
        <p:nvSpPr>
          <p:cNvPr id="3" name="Content Placeholder 2"/>
          <p:cNvSpPr>
            <a:spLocks noGrp="1"/>
          </p:cNvSpPr>
          <p:nvPr>
            <p:ph idx="1"/>
          </p:nvPr>
        </p:nvSpPr>
        <p:spPr>
          <a:xfrm>
            <a:off x="457200" y="1295400"/>
            <a:ext cx="8229600" cy="4953000"/>
          </a:xfrm>
        </p:spPr>
        <p:txBody>
          <a:bodyPr>
            <a:normAutofit/>
          </a:bodyPr>
          <a:lstStyle/>
          <a:p>
            <a:pPr marL="0" indent="0" fontAlgn="auto">
              <a:spcAft>
                <a:spcPts val="1200"/>
              </a:spcAft>
              <a:buFontTx/>
              <a:buNone/>
              <a:defRPr/>
            </a:pPr>
            <a:endParaRPr lang="en-GB" b="1" dirty="0" smtClean="0">
              <a:solidFill>
                <a:schemeClr val="tx2">
                  <a:lumMod val="60000"/>
                  <a:lumOff val="40000"/>
                </a:schemeClr>
              </a:solidFill>
            </a:endParaRPr>
          </a:p>
        </p:txBody>
      </p:sp>
      <p:sp>
        <p:nvSpPr>
          <p:cNvPr id="38915" name="Rettangolo 3"/>
          <p:cNvSpPr>
            <a:spLocks noChangeArrowheads="1"/>
          </p:cNvSpPr>
          <p:nvPr/>
        </p:nvSpPr>
        <p:spPr bwMode="auto">
          <a:xfrm>
            <a:off x="455613" y="1881188"/>
            <a:ext cx="1258887" cy="312737"/>
          </a:xfrm>
          <a:prstGeom prst="rect">
            <a:avLst/>
          </a:prstGeom>
          <a:solidFill>
            <a:srgbClr val="FF0000"/>
          </a:solidFill>
          <a:ln w="9525">
            <a:noFill/>
            <a:miter lim="800000"/>
            <a:headEnd/>
            <a:tailEnd/>
          </a:ln>
        </p:spPr>
        <p:txBody>
          <a:bodyPr lIns="65306" tIns="32653" rIns="65306" bIns="32653">
            <a:spAutoFit/>
          </a:bodyPr>
          <a:lstStyle/>
          <a:p>
            <a:pPr algn="ctr" defTabSz="652463" eaLnBrk="0" hangingPunct="0"/>
            <a:r>
              <a:rPr lang="en-GB" sz="1600" b="1">
                <a:solidFill>
                  <a:schemeClr val="bg1"/>
                </a:solidFill>
                <a:latin typeface="Calibri" pitchFamily="34" charset="0"/>
                <a:cs typeface="Times New Roman" pitchFamily="18" charset="0"/>
              </a:rPr>
              <a:t>Reference</a:t>
            </a:r>
            <a:endParaRPr lang="it-IT" b="1">
              <a:solidFill>
                <a:schemeClr val="bg1"/>
              </a:solidFill>
              <a:latin typeface="Calibri" pitchFamily="34" charset="0"/>
              <a:cs typeface="Times New Roman" pitchFamily="18" charset="0"/>
            </a:endParaRPr>
          </a:p>
        </p:txBody>
      </p:sp>
      <p:sp>
        <p:nvSpPr>
          <p:cNvPr id="38916" name="Rettangolo 14"/>
          <p:cNvSpPr>
            <a:spLocks noChangeArrowheads="1"/>
          </p:cNvSpPr>
          <p:nvPr/>
        </p:nvSpPr>
        <p:spPr bwMode="auto">
          <a:xfrm>
            <a:off x="457200" y="3352800"/>
            <a:ext cx="1249363" cy="312738"/>
          </a:xfrm>
          <a:prstGeom prst="rect">
            <a:avLst/>
          </a:prstGeom>
          <a:solidFill>
            <a:srgbClr val="FF0000"/>
          </a:solidFill>
          <a:ln w="9525">
            <a:noFill/>
            <a:miter lim="800000"/>
            <a:headEnd/>
            <a:tailEnd/>
          </a:ln>
        </p:spPr>
        <p:txBody>
          <a:bodyPr lIns="65306" tIns="32653" rIns="65306" bIns="32653">
            <a:spAutoFit/>
          </a:bodyPr>
          <a:lstStyle/>
          <a:p>
            <a:pPr algn="ctr" defTabSz="652463" eaLnBrk="0" hangingPunct="0"/>
            <a:r>
              <a:rPr lang="en-GB" sz="1600" b="1">
                <a:solidFill>
                  <a:schemeClr val="bg1"/>
                </a:solidFill>
                <a:latin typeface="Calibri" pitchFamily="34" charset="0"/>
                <a:cs typeface="Times New Roman" pitchFamily="18" charset="0"/>
              </a:rPr>
              <a:t>Delineation</a:t>
            </a:r>
          </a:p>
        </p:txBody>
      </p:sp>
      <p:sp>
        <p:nvSpPr>
          <p:cNvPr id="38917" name="Rettangolo 15"/>
          <p:cNvSpPr>
            <a:spLocks noChangeArrowheads="1"/>
          </p:cNvSpPr>
          <p:nvPr/>
        </p:nvSpPr>
        <p:spPr bwMode="auto">
          <a:xfrm>
            <a:off x="457200" y="4800600"/>
            <a:ext cx="1238250" cy="312738"/>
          </a:xfrm>
          <a:prstGeom prst="rect">
            <a:avLst/>
          </a:prstGeom>
          <a:solidFill>
            <a:srgbClr val="FF0000"/>
          </a:solidFill>
          <a:ln w="9525">
            <a:noFill/>
            <a:miter lim="800000"/>
            <a:headEnd/>
            <a:tailEnd/>
          </a:ln>
        </p:spPr>
        <p:txBody>
          <a:bodyPr lIns="65306" tIns="32653" rIns="65306" bIns="32653">
            <a:spAutoFit/>
          </a:bodyPr>
          <a:lstStyle/>
          <a:p>
            <a:pPr algn="ctr" defTabSz="652463" eaLnBrk="0" hangingPunct="0"/>
            <a:r>
              <a:rPr lang="en-GB" sz="1600" b="1">
                <a:solidFill>
                  <a:schemeClr val="bg1"/>
                </a:solidFill>
                <a:latin typeface="Calibri" pitchFamily="34" charset="0"/>
                <a:cs typeface="Times New Roman" pitchFamily="18" charset="0"/>
              </a:rPr>
              <a:t>Grading</a:t>
            </a:r>
            <a:endParaRPr lang="it-IT" sz="1600" b="1">
              <a:solidFill>
                <a:schemeClr val="bg1"/>
              </a:solidFill>
              <a:latin typeface="Calibri" pitchFamily="34" charset="0"/>
              <a:cs typeface="Times New Roman" pitchFamily="18" charset="0"/>
            </a:endParaRPr>
          </a:p>
        </p:txBody>
      </p:sp>
      <p:pic>
        <p:nvPicPr>
          <p:cNvPr id="38918" name="Picture 2"/>
          <p:cNvPicPr>
            <a:picLocks noChangeAspect="1" noChangeArrowheads="1"/>
          </p:cNvPicPr>
          <p:nvPr/>
        </p:nvPicPr>
        <p:blipFill>
          <a:blip r:embed="rId3"/>
          <a:srcRect/>
          <a:stretch>
            <a:fillRect/>
          </a:stretch>
        </p:blipFill>
        <p:spPr bwMode="auto">
          <a:xfrm>
            <a:off x="422275" y="3711575"/>
            <a:ext cx="1330325" cy="941388"/>
          </a:xfrm>
          <a:prstGeom prst="rect">
            <a:avLst/>
          </a:prstGeom>
          <a:noFill/>
          <a:ln w="9525">
            <a:noFill/>
            <a:miter lim="800000"/>
            <a:headEnd/>
            <a:tailEnd/>
          </a:ln>
        </p:spPr>
      </p:pic>
      <p:pic>
        <p:nvPicPr>
          <p:cNvPr id="38919" name="Picture 1"/>
          <p:cNvPicPr>
            <a:picLocks noChangeAspect="1" noChangeArrowheads="1"/>
          </p:cNvPicPr>
          <p:nvPr/>
        </p:nvPicPr>
        <p:blipFill>
          <a:blip r:embed="rId4"/>
          <a:srcRect/>
          <a:stretch>
            <a:fillRect/>
          </a:stretch>
        </p:blipFill>
        <p:spPr bwMode="auto">
          <a:xfrm>
            <a:off x="417513" y="5167313"/>
            <a:ext cx="1331912" cy="935037"/>
          </a:xfrm>
          <a:prstGeom prst="rect">
            <a:avLst/>
          </a:prstGeom>
          <a:noFill/>
          <a:ln w="9525">
            <a:noFill/>
            <a:miter lim="800000"/>
            <a:headEnd/>
            <a:tailEnd/>
          </a:ln>
        </p:spPr>
      </p:pic>
      <p:pic>
        <p:nvPicPr>
          <p:cNvPr id="38920" name="Picture 2"/>
          <p:cNvPicPr>
            <a:picLocks noChangeAspect="1" noChangeArrowheads="1"/>
          </p:cNvPicPr>
          <p:nvPr/>
        </p:nvPicPr>
        <p:blipFill>
          <a:blip r:embed="rId5"/>
          <a:srcRect/>
          <a:stretch>
            <a:fillRect/>
          </a:stretch>
        </p:blipFill>
        <p:spPr bwMode="auto">
          <a:xfrm>
            <a:off x="419100" y="2239963"/>
            <a:ext cx="1331913" cy="939800"/>
          </a:xfrm>
          <a:prstGeom prst="rect">
            <a:avLst/>
          </a:prstGeom>
          <a:noFill/>
          <a:ln w="9525">
            <a:noFill/>
            <a:miter lim="800000"/>
            <a:headEnd/>
            <a:tailEnd/>
          </a:ln>
        </p:spPr>
      </p:pic>
      <p:grpSp>
        <p:nvGrpSpPr>
          <p:cNvPr id="64" name="Gruppo 63"/>
          <p:cNvGrpSpPr>
            <a:grpSpLocks/>
          </p:cNvGrpSpPr>
          <p:nvPr/>
        </p:nvGrpSpPr>
        <p:grpSpPr bwMode="auto">
          <a:xfrm>
            <a:off x="4114800" y="1371600"/>
            <a:ext cx="5029200" cy="5029200"/>
            <a:chOff x="4114800" y="1371600"/>
            <a:chExt cx="5029200" cy="5029200"/>
          </a:xfrm>
        </p:grpSpPr>
        <p:sp>
          <p:nvSpPr>
            <p:cNvPr id="38949" name="CasellaDiTesto 3"/>
            <p:cNvSpPr txBox="1">
              <a:spLocks noChangeArrowheads="1"/>
            </p:cNvSpPr>
            <p:nvPr/>
          </p:nvSpPr>
          <p:spPr bwMode="auto">
            <a:xfrm>
              <a:off x="4419600" y="3846255"/>
              <a:ext cx="4724400" cy="2554545"/>
            </a:xfrm>
            <a:prstGeom prst="rect">
              <a:avLst/>
            </a:prstGeom>
            <a:noFill/>
            <a:ln w="9525">
              <a:noFill/>
              <a:miter lim="800000"/>
              <a:headEnd/>
              <a:tailEnd/>
            </a:ln>
          </p:spPr>
          <p:txBody>
            <a:bodyPr>
              <a:spAutoFit/>
            </a:bodyPr>
            <a:lstStyle/>
            <a:p>
              <a:pPr marL="180975" lvl="1" indent="-180975" algn="just">
                <a:spcAft>
                  <a:spcPts val="1200"/>
                </a:spcAft>
                <a:buFont typeface="Arial" charset="0"/>
                <a:buChar char="•"/>
              </a:pPr>
              <a:r>
                <a:rPr lang="en-US" sz="1400" i="1">
                  <a:solidFill>
                    <a:schemeClr val="accent2"/>
                  </a:solidFill>
                  <a:latin typeface="Calibri" pitchFamily="34" charset="0"/>
                </a:rPr>
                <a:t>Which are the affected villages? Where are they located? (</a:t>
              </a:r>
              <a:r>
                <a:rPr lang="en-US" sz="1400" b="1" i="1" u="sng">
                  <a:solidFill>
                    <a:schemeClr val="accent2"/>
                  </a:solidFill>
                  <a:latin typeface="Calibri" pitchFamily="34" charset="0"/>
                </a:rPr>
                <a:t>flood extension</a:t>
              </a:r>
              <a:r>
                <a:rPr lang="en-US" sz="1400" i="1">
                  <a:solidFill>
                    <a:schemeClr val="accent2"/>
                  </a:solidFill>
                  <a:latin typeface="Calibri" pitchFamily="34" charset="0"/>
                </a:rPr>
                <a:t>)</a:t>
              </a:r>
            </a:p>
            <a:p>
              <a:pPr marL="180975" lvl="1" indent="-180975" algn="just">
                <a:buFont typeface="Arial" charset="0"/>
                <a:buChar char="•"/>
              </a:pPr>
              <a:r>
                <a:rPr lang="en-US" sz="1400" i="1">
                  <a:solidFill>
                    <a:schemeClr val="accent2"/>
                  </a:solidFill>
                  <a:latin typeface="Calibri" pitchFamily="34" charset="0"/>
                </a:rPr>
                <a:t>How to reach the isolated villages? (</a:t>
              </a:r>
              <a:r>
                <a:rPr lang="en-US" sz="1400" b="1" i="1" u="sng">
                  <a:solidFill>
                    <a:schemeClr val="accent2"/>
                  </a:solidFill>
                  <a:latin typeface="Calibri" pitchFamily="34" charset="0"/>
                </a:rPr>
                <a:t>accessibility</a:t>
              </a:r>
              <a:r>
                <a:rPr lang="en-US" sz="1400" i="1">
                  <a:solidFill>
                    <a:schemeClr val="accent2"/>
                  </a:solidFill>
                  <a:latin typeface="Calibri" pitchFamily="34" charset="0"/>
                </a:rPr>
                <a:t>)</a:t>
              </a: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spcAft>
                  <a:spcPts val="1200"/>
                </a:spcAft>
                <a:buFont typeface="Arial" charset="0"/>
                <a:buChar char="•"/>
              </a:pPr>
              <a:r>
                <a:rPr lang="en-US" sz="1400" i="1">
                  <a:solidFill>
                    <a:schemeClr val="accent2"/>
                  </a:solidFill>
                  <a:latin typeface="Calibri" pitchFamily="34" charset="0"/>
                </a:rPr>
                <a:t>Which are the </a:t>
              </a:r>
              <a:r>
                <a:rPr lang="en-US" sz="1400" b="1" i="1">
                  <a:solidFill>
                    <a:schemeClr val="accent2"/>
                  </a:solidFill>
                  <a:latin typeface="Calibri" pitchFamily="34" charset="0"/>
                </a:rPr>
                <a:t>houses</a:t>
              </a:r>
              <a:r>
                <a:rPr lang="en-US" sz="1400" i="1">
                  <a:solidFill>
                    <a:schemeClr val="accent2"/>
                  </a:solidFill>
                  <a:latin typeface="Calibri" pitchFamily="34" charset="0"/>
                </a:rPr>
                <a:t> evacuated? Where are they located?</a:t>
              </a:r>
            </a:p>
            <a:p>
              <a:pPr marL="180975" lvl="1" indent="-180975" algn="just">
                <a:buFont typeface="Arial" charset="0"/>
                <a:buChar char="•"/>
              </a:pPr>
              <a:r>
                <a:rPr lang="en-US" sz="1400" i="1">
                  <a:solidFill>
                    <a:schemeClr val="accent2"/>
                  </a:solidFill>
                  <a:latin typeface="Calibri" pitchFamily="34" charset="0"/>
                </a:rPr>
                <a:t>Where could we safely accommodate the population evacuated? </a:t>
              </a:r>
              <a:r>
                <a:rPr lang="en-US" sz="1400" b="1" i="1">
                  <a:solidFill>
                    <a:schemeClr val="accent2"/>
                  </a:solidFill>
                  <a:latin typeface="Calibri" pitchFamily="34" charset="0"/>
                </a:rPr>
                <a:t>Tents camps</a:t>
              </a:r>
              <a:r>
                <a:rPr lang="en-US" sz="1400" i="1">
                  <a:solidFill>
                    <a:schemeClr val="accent2"/>
                  </a:solidFill>
                  <a:latin typeface="Calibri" pitchFamily="34" charset="0"/>
                </a:rPr>
                <a:t>? </a:t>
              </a:r>
              <a:r>
                <a:rPr lang="en-US" sz="1400" b="1" i="1">
                  <a:solidFill>
                    <a:schemeClr val="accent2"/>
                  </a:solidFill>
                  <a:latin typeface="Calibri" pitchFamily="34" charset="0"/>
                </a:rPr>
                <a:t>Buildings</a:t>
              </a:r>
              <a:r>
                <a:rPr lang="en-US" sz="1400" i="1">
                  <a:solidFill>
                    <a:schemeClr val="accent2"/>
                  </a:solidFill>
                  <a:latin typeface="Calibri" pitchFamily="34" charset="0"/>
                </a:rPr>
                <a:t> still functional? How are their accessibility conditions? Which </a:t>
              </a:r>
              <a:r>
                <a:rPr lang="en-US" sz="1400" b="1" i="1">
                  <a:solidFill>
                    <a:schemeClr val="accent2"/>
                  </a:solidFill>
                  <a:latin typeface="Calibri" pitchFamily="34" charset="0"/>
                </a:rPr>
                <a:t>bridges/roads </a:t>
              </a:r>
              <a:r>
                <a:rPr lang="en-US" sz="1400" i="1">
                  <a:solidFill>
                    <a:schemeClr val="accent2"/>
                  </a:solidFill>
                  <a:latin typeface="Calibri" pitchFamily="34" charset="0"/>
                </a:rPr>
                <a:t>cannot be used?  (</a:t>
              </a:r>
              <a:r>
                <a:rPr lang="en-US" sz="1400" b="1" i="1" u="sng">
                  <a:solidFill>
                    <a:schemeClr val="accent2"/>
                  </a:solidFill>
                  <a:latin typeface="Calibri" pitchFamily="34" charset="0"/>
                </a:rPr>
                <a:t>functionality</a:t>
              </a:r>
              <a:r>
                <a:rPr lang="en-US" sz="1400" i="1">
                  <a:solidFill>
                    <a:schemeClr val="accent2"/>
                  </a:solidFill>
                  <a:latin typeface="Calibri" pitchFamily="34" charset="0"/>
                </a:rPr>
                <a:t>)</a:t>
              </a:r>
            </a:p>
          </p:txBody>
        </p:sp>
        <p:sp>
          <p:nvSpPr>
            <p:cNvPr id="5" name="CasellaDiTesto 4"/>
            <p:cNvSpPr txBox="1"/>
            <p:nvPr/>
          </p:nvSpPr>
          <p:spPr>
            <a:xfrm>
              <a:off x="4114800" y="1371600"/>
              <a:ext cx="5029200" cy="400050"/>
            </a:xfrm>
            <a:prstGeom prst="rect">
              <a:avLst/>
            </a:prstGeom>
            <a:noFill/>
          </p:spPr>
          <p:txBody>
            <a:bodyPr>
              <a:spAutoFit/>
            </a:bodyPr>
            <a:lstStyle/>
            <a:p>
              <a:pPr marL="0" lvl="1" algn="ctr" fontAlgn="auto">
                <a:spcBef>
                  <a:spcPts val="0"/>
                </a:spcBef>
                <a:spcAft>
                  <a:spcPts val="0"/>
                </a:spcAft>
                <a:defRPr/>
              </a:pPr>
              <a:r>
                <a:rPr lang="en-US" sz="2000" b="1" dirty="0">
                  <a:solidFill>
                    <a:schemeClr val="tx2">
                      <a:lumMod val="60000"/>
                      <a:lumOff val="40000"/>
                    </a:schemeClr>
                  </a:solidFill>
                  <a:effectLst>
                    <a:outerShdw blurRad="38100" dist="38100" dir="2700000" algn="tl">
                      <a:srgbClr val="000000">
                        <a:alpha val="43137"/>
                      </a:srgbClr>
                    </a:outerShdw>
                  </a:effectLst>
                  <a:latin typeface="+mn-lt"/>
                  <a:cs typeface="+mn-cs"/>
                </a:rPr>
                <a:t>INFO NEEDS</a:t>
              </a:r>
            </a:p>
          </p:txBody>
        </p:sp>
        <p:sp>
          <p:nvSpPr>
            <p:cNvPr id="38951" name="CasellaDiTesto 11"/>
            <p:cNvSpPr txBox="1">
              <a:spLocks noChangeArrowheads="1"/>
            </p:cNvSpPr>
            <p:nvPr/>
          </p:nvSpPr>
          <p:spPr bwMode="auto">
            <a:xfrm>
              <a:off x="4419600" y="1788855"/>
              <a:ext cx="4724400" cy="2800767"/>
            </a:xfrm>
            <a:prstGeom prst="rect">
              <a:avLst/>
            </a:prstGeom>
            <a:noFill/>
            <a:ln w="9525">
              <a:noFill/>
              <a:miter lim="800000"/>
              <a:headEnd/>
              <a:tailEnd/>
            </a:ln>
          </p:spPr>
          <p:txBody>
            <a:bodyPr>
              <a:spAutoFit/>
            </a:bodyPr>
            <a:lstStyle/>
            <a:p>
              <a:pPr marL="180975" lvl="1" indent="-180975" algn="just">
                <a:spcAft>
                  <a:spcPts val="1200"/>
                </a:spcAft>
                <a:buFont typeface="Arial" charset="0"/>
                <a:buChar char="•"/>
              </a:pPr>
              <a:r>
                <a:rPr lang="en-US" sz="1400" i="1">
                  <a:solidFill>
                    <a:schemeClr val="accent2"/>
                  </a:solidFill>
                  <a:latin typeface="Calibri" pitchFamily="34" charset="0"/>
                </a:rPr>
                <a:t>Which villages are located along the </a:t>
              </a:r>
              <a:r>
                <a:rPr lang="fi-FI" sz="1400" i="1">
                  <a:solidFill>
                    <a:schemeClr val="accent2"/>
                  </a:solidFill>
                  <a:latin typeface="Calibri" pitchFamily="34" charset="0"/>
                </a:rPr>
                <a:t>Taita (Tulcea), Suhu and Chineja (Galati) rivers?</a:t>
              </a:r>
            </a:p>
            <a:p>
              <a:pPr marL="180975" lvl="1" indent="-180975" algn="just">
                <a:spcAft>
                  <a:spcPts val="1200"/>
                </a:spcAft>
                <a:buFont typeface="Arial" charset="0"/>
                <a:buChar char="•"/>
              </a:pPr>
              <a:r>
                <a:rPr lang="en-US" sz="1400" i="1">
                  <a:solidFill>
                    <a:schemeClr val="accent2"/>
                  </a:solidFill>
                  <a:latin typeface="Calibri" pitchFamily="34" charset="0"/>
                </a:rPr>
                <a:t>Are the mentioned rivers tributaries of other? If so, where are the junctions located?</a:t>
              </a:r>
            </a:p>
            <a:p>
              <a:pPr marL="180975" lvl="1" indent="-180975" algn="just">
                <a:spcAft>
                  <a:spcPts val="1200"/>
                </a:spcAft>
                <a:buFont typeface="Arial" charset="0"/>
                <a:buChar char="•"/>
              </a:pPr>
              <a:r>
                <a:rPr lang="en-US" sz="1400" i="1">
                  <a:solidFill>
                    <a:schemeClr val="accent2"/>
                  </a:solidFill>
                  <a:latin typeface="Calibri" pitchFamily="34" charset="0"/>
                </a:rPr>
                <a:t>In the surroundings, are there areas prone to landslides?</a:t>
              </a:r>
            </a:p>
            <a:p>
              <a:pPr marL="180975" lvl="1" indent="-180975" algn="just">
                <a:spcAft>
                  <a:spcPts val="1200"/>
                </a:spcAft>
                <a:buFont typeface="Arial" charset="0"/>
                <a:buChar char="•"/>
              </a:pPr>
              <a:r>
                <a:rPr lang="en-US" sz="1400" i="1">
                  <a:solidFill>
                    <a:schemeClr val="accent2"/>
                  </a:solidFill>
                  <a:latin typeface="Calibri" pitchFamily="34" charset="0"/>
                </a:rPr>
                <a:t>Are there critical plants/lifelines exposed to the on going event?</a:t>
              </a:r>
              <a:endParaRPr lang="fi-FI" sz="1400" i="1">
                <a:solidFill>
                  <a:schemeClr val="accent2"/>
                </a:solidFill>
                <a:latin typeface="Calibri" pitchFamily="34" charset="0"/>
              </a:endParaRPr>
            </a:p>
            <a:p>
              <a:pPr marL="180975" lvl="1" indent="-180975" algn="just">
                <a:spcAft>
                  <a:spcPts val="1200"/>
                </a:spcAft>
                <a:buFont typeface="Arial" charset="0"/>
                <a:buChar char="•"/>
              </a:pPr>
              <a:endParaRPr lang="fi-FI" sz="1400" i="1">
                <a:solidFill>
                  <a:schemeClr val="accent2"/>
                </a:solidFill>
                <a:latin typeface="Calibri" pitchFamily="34" charset="0"/>
              </a:endParaRPr>
            </a:p>
            <a:p>
              <a:pPr marL="180975" lvl="1" indent="-180975" algn="just">
                <a:spcAft>
                  <a:spcPts val="1200"/>
                </a:spcAft>
                <a:buFont typeface="Arial" charset="0"/>
                <a:buChar char="•"/>
              </a:pPr>
              <a:endParaRPr lang="en-US" sz="1400" i="1">
                <a:solidFill>
                  <a:schemeClr val="accent2"/>
                </a:solidFill>
                <a:latin typeface="Calibri" pitchFamily="34" charset="0"/>
              </a:endParaRPr>
            </a:p>
          </p:txBody>
        </p:sp>
      </p:grpSp>
      <p:grpSp>
        <p:nvGrpSpPr>
          <p:cNvPr id="33" name="Gruppo 32"/>
          <p:cNvGrpSpPr>
            <a:grpSpLocks/>
          </p:cNvGrpSpPr>
          <p:nvPr/>
        </p:nvGrpSpPr>
        <p:grpSpPr bwMode="auto">
          <a:xfrm>
            <a:off x="1824038" y="1952625"/>
            <a:ext cx="2971800" cy="561975"/>
            <a:chOff x="1823629" y="1952625"/>
            <a:chExt cx="2971800" cy="561975"/>
          </a:xfrm>
        </p:grpSpPr>
        <p:cxnSp>
          <p:nvCxnSpPr>
            <p:cNvPr id="15" name="Connettore 2 14"/>
            <p:cNvCxnSpPr/>
            <p:nvPr/>
          </p:nvCxnSpPr>
          <p:spPr>
            <a:xfrm flipH="1">
              <a:off x="1828391" y="1981200"/>
              <a:ext cx="2438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48" name="CasellaDiTesto 28"/>
            <p:cNvSpPr txBox="1">
              <a:spLocks noChangeArrowheads="1"/>
            </p:cNvSpPr>
            <p:nvPr/>
          </p:nvSpPr>
          <p:spPr bwMode="auto">
            <a:xfrm rot="-748637">
              <a:off x="1823629" y="1952625"/>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Toponyms, admin boundaries, settlements</a:t>
              </a:r>
            </a:p>
          </p:txBody>
        </p:sp>
      </p:grpSp>
      <p:grpSp>
        <p:nvGrpSpPr>
          <p:cNvPr id="34" name="Gruppo 33"/>
          <p:cNvGrpSpPr>
            <a:grpSpLocks/>
          </p:cNvGrpSpPr>
          <p:nvPr/>
        </p:nvGrpSpPr>
        <p:grpSpPr bwMode="auto">
          <a:xfrm>
            <a:off x="1828800" y="2319338"/>
            <a:ext cx="3200400" cy="347662"/>
            <a:chOff x="1828800" y="2319912"/>
            <a:chExt cx="3200400" cy="347088"/>
          </a:xfrm>
        </p:grpSpPr>
        <p:cxnSp>
          <p:nvCxnSpPr>
            <p:cNvPr id="16" name="Connettore 2 15"/>
            <p:cNvCxnSpPr/>
            <p:nvPr/>
          </p:nvCxnSpPr>
          <p:spPr>
            <a:xfrm flipH="1">
              <a:off x="1828800" y="2514852"/>
              <a:ext cx="2438400" cy="1521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46" name="CasellaDiTesto 29"/>
            <p:cNvSpPr txBox="1">
              <a:spLocks noChangeArrowheads="1"/>
            </p:cNvSpPr>
            <p:nvPr/>
          </p:nvSpPr>
          <p:spPr bwMode="auto">
            <a:xfrm rot="-276050">
              <a:off x="2057400" y="2319912"/>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Hydrology</a:t>
              </a:r>
            </a:p>
          </p:txBody>
        </p:sp>
      </p:grpSp>
      <p:grpSp>
        <p:nvGrpSpPr>
          <p:cNvPr id="35" name="Gruppo 34"/>
          <p:cNvGrpSpPr>
            <a:grpSpLocks/>
          </p:cNvGrpSpPr>
          <p:nvPr/>
        </p:nvGrpSpPr>
        <p:grpSpPr bwMode="auto">
          <a:xfrm>
            <a:off x="1828800" y="2816225"/>
            <a:ext cx="3054350" cy="307975"/>
            <a:chOff x="1828800" y="2815957"/>
            <a:chExt cx="3054440" cy="308243"/>
          </a:xfrm>
        </p:grpSpPr>
        <p:cxnSp>
          <p:nvCxnSpPr>
            <p:cNvPr id="19" name="Connettore 2 18"/>
            <p:cNvCxnSpPr/>
            <p:nvPr/>
          </p:nvCxnSpPr>
          <p:spPr>
            <a:xfrm flipH="1" flipV="1">
              <a:off x="1828800" y="2895401"/>
              <a:ext cx="2438472" cy="2287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44" name="CasellaDiTesto 30"/>
            <p:cNvSpPr txBox="1">
              <a:spLocks noChangeArrowheads="1"/>
            </p:cNvSpPr>
            <p:nvPr/>
          </p:nvSpPr>
          <p:spPr bwMode="auto">
            <a:xfrm rot="324494">
              <a:off x="1911440" y="2815957"/>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Physiography, landcover  + user’s data?</a:t>
              </a:r>
            </a:p>
          </p:txBody>
        </p:sp>
      </p:grpSp>
      <p:grpSp>
        <p:nvGrpSpPr>
          <p:cNvPr id="36" name="Gruppo 35"/>
          <p:cNvGrpSpPr>
            <a:grpSpLocks/>
          </p:cNvGrpSpPr>
          <p:nvPr/>
        </p:nvGrpSpPr>
        <p:grpSpPr bwMode="auto">
          <a:xfrm>
            <a:off x="1828800" y="3165475"/>
            <a:ext cx="3187700" cy="381000"/>
            <a:chOff x="1828800" y="3165030"/>
            <a:chExt cx="3187790" cy="381000"/>
          </a:xfrm>
        </p:grpSpPr>
        <p:cxnSp>
          <p:nvCxnSpPr>
            <p:cNvPr id="24" name="Connettore 2 23"/>
            <p:cNvCxnSpPr/>
            <p:nvPr/>
          </p:nvCxnSpPr>
          <p:spPr>
            <a:xfrm flipH="1" flipV="1">
              <a:off x="1828800" y="3165030"/>
              <a:ext cx="2438469"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42" name="CasellaDiTesto 31"/>
            <p:cNvSpPr txBox="1">
              <a:spLocks noChangeArrowheads="1"/>
            </p:cNvSpPr>
            <p:nvPr/>
          </p:nvSpPr>
          <p:spPr bwMode="auto">
            <a:xfrm rot="576084">
              <a:off x="2044790" y="3210903"/>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Transport, industry and utilities</a:t>
              </a:r>
            </a:p>
          </p:txBody>
        </p:sp>
      </p:grpSp>
      <p:grpSp>
        <p:nvGrpSpPr>
          <p:cNvPr id="37" name="Gruppo 36"/>
          <p:cNvGrpSpPr>
            <a:grpSpLocks/>
          </p:cNvGrpSpPr>
          <p:nvPr/>
        </p:nvGrpSpPr>
        <p:grpSpPr bwMode="auto">
          <a:xfrm>
            <a:off x="1828800" y="3798888"/>
            <a:ext cx="3276600" cy="276225"/>
            <a:chOff x="1676400" y="2925057"/>
            <a:chExt cx="3276600" cy="276999"/>
          </a:xfrm>
        </p:grpSpPr>
        <p:cxnSp>
          <p:nvCxnSpPr>
            <p:cNvPr id="38" name="Connettore 2 37"/>
            <p:cNvCxnSpPr/>
            <p:nvPr/>
          </p:nvCxnSpPr>
          <p:spPr>
            <a:xfrm flipH="1">
              <a:off x="1676400" y="3165441"/>
              <a:ext cx="2667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40" name="CasellaDiTesto 38"/>
            <p:cNvSpPr txBox="1">
              <a:spLocks noChangeArrowheads="1"/>
            </p:cNvSpPr>
            <p:nvPr/>
          </p:nvSpPr>
          <p:spPr bwMode="auto">
            <a:xfrm>
              <a:off x="1981200" y="2925057"/>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Affected settlements</a:t>
              </a:r>
            </a:p>
          </p:txBody>
        </p:sp>
      </p:grpSp>
      <p:grpSp>
        <p:nvGrpSpPr>
          <p:cNvPr id="51" name="Gruppo 50"/>
          <p:cNvGrpSpPr>
            <a:grpSpLocks/>
          </p:cNvGrpSpPr>
          <p:nvPr/>
        </p:nvGrpSpPr>
        <p:grpSpPr bwMode="auto">
          <a:xfrm>
            <a:off x="1828800" y="4191000"/>
            <a:ext cx="3270250" cy="457200"/>
            <a:chOff x="1828801" y="4191000"/>
            <a:chExt cx="3271041" cy="457200"/>
          </a:xfrm>
        </p:grpSpPr>
        <p:cxnSp>
          <p:nvCxnSpPr>
            <p:cNvPr id="43" name="Connettore 2 42"/>
            <p:cNvCxnSpPr/>
            <p:nvPr/>
          </p:nvCxnSpPr>
          <p:spPr>
            <a:xfrm flipH="1" flipV="1">
              <a:off x="1828801" y="4191000"/>
              <a:ext cx="2667645"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38" name="CasellaDiTesto 43"/>
            <p:cNvSpPr txBox="1">
              <a:spLocks noChangeArrowheads="1"/>
            </p:cNvSpPr>
            <p:nvPr/>
          </p:nvSpPr>
          <p:spPr bwMode="auto">
            <a:xfrm rot="437763">
              <a:off x="2128042" y="4203085"/>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Affected lifelines</a:t>
              </a:r>
            </a:p>
          </p:txBody>
        </p:sp>
      </p:grpSp>
      <p:grpSp>
        <p:nvGrpSpPr>
          <p:cNvPr id="52" name="Gruppo 51"/>
          <p:cNvGrpSpPr>
            <a:grpSpLocks/>
          </p:cNvGrpSpPr>
          <p:nvPr/>
        </p:nvGrpSpPr>
        <p:grpSpPr bwMode="auto">
          <a:xfrm>
            <a:off x="1835150" y="5056188"/>
            <a:ext cx="3270250" cy="354012"/>
            <a:chOff x="1828802" y="3836816"/>
            <a:chExt cx="3271040" cy="354184"/>
          </a:xfrm>
        </p:grpSpPr>
        <p:cxnSp>
          <p:nvCxnSpPr>
            <p:cNvPr id="53" name="Connettore 2 52"/>
            <p:cNvCxnSpPr/>
            <p:nvPr/>
          </p:nvCxnSpPr>
          <p:spPr>
            <a:xfrm flipH="1">
              <a:off x="1828802" y="4038526"/>
              <a:ext cx="2661293" cy="1524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36" name="CasellaDiTesto 53"/>
            <p:cNvSpPr txBox="1">
              <a:spLocks noChangeArrowheads="1"/>
            </p:cNvSpPr>
            <p:nvPr/>
          </p:nvSpPr>
          <p:spPr bwMode="auto">
            <a:xfrm rot="-239303">
              <a:off x="2128042" y="3836816"/>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Damage level</a:t>
              </a:r>
            </a:p>
          </p:txBody>
        </p:sp>
      </p:grpSp>
      <p:grpSp>
        <p:nvGrpSpPr>
          <p:cNvPr id="56" name="Gruppo 55"/>
          <p:cNvGrpSpPr>
            <a:grpSpLocks/>
          </p:cNvGrpSpPr>
          <p:nvPr/>
        </p:nvGrpSpPr>
        <p:grpSpPr bwMode="auto">
          <a:xfrm>
            <a:off x="1828800" y="5391150"/>
            <a:ext cx="3270250" cy="276225"/>
            <a:chOff x="1828802" y="3942576"/>
            <a:chExt cx="3271040" cy="276999"/>
          </a:xfrm>
        </p:grpSpPr>
        <p:cxnSp>
          <p:nvCxnSpPr>
            <p:cNvPr id="57" name="Connettore 2 56"/>
            <p:cNvCxnSpPr/>
            <p:nvPr/>
          </p:nvCxnSpPr>
          <p:spPr>
            <a:xfrm flipH="1">
              <a:off x="1828802" y="4190920"/>
              <a:ext cx="26676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34" name="CasellaDiTesto 57"/>
            <p:cNvSpPr txBox="1">
              <a:spLocks noChangeArrowheads="1"/>
            </p:cNvSpPr>
            <p:nvPr/>
          </p:nvSpPr>
          <p:spPr bwMode="auto">
            <a:xfrm>
              <a:off x="2128042" y="3942576"/>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Functionality</a:t>
              </a:r>
            </a:p>
          </p:txBody>
        </p:sp>
      </p:grpSp>
      <p:grpSp>
        <p:nvGrpSpPr>
          <p:cNvPr id="60" name="Gruppo 59"/>
          <p:cNvGrpSpPr>
            <a:grpSpLocks/>
          </p:cNvGrpSpPr>
          <p:nvPr/>
        </p:nvGrpSpPr>
        <p:grpSpPr bwMode="auto">
          <a:xfrm>
            <a:off x="1809750" y="4391025"/>
            <a:ext cx="3270250" cy="1247775"/>
            <a:chOff x="1828802" y="4191000"/>
            <a:chExt cx="3271040" cy="1247775"/>
          </a:xfrm>
        </p:grpSpPr>
        <p:cxnSp>
          <p:nvCxnSpPr>
            <p:cNvPr id="61" name="Connettore 2 60"/>
            <p:cNvCxnSpPr/>
            <p:nvPr/>
          </p:nvCxnSpPr>
          <p:spPr>
            <a:xfrm flipH="1" flipV="1">
              <a:off x="1828802" y="4191000"/>
              <a:ext cx="2686699" cy="1247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932" name="CasellaDiTesto 61"/>
            <p:cNvSpPr txBox="1">
              <a:spLocks noChangeArrowheads="1"/>
            </p:cNvSpPr>
            <p:nvPr/>
          </p:nvSpPr>
          <p:spPr bwMode="auto">
            <a:xfrm rot="1621560">
              <a:off x="2128042" y="4806514"/>
              <a:ext cx="2971800" cy="276999"/>
            </a:xfrm>
            <a:prstGeom prst="rect">
              <a:avLst/>
            </a:prstGeom>
            <a:noFill/>
            <a:ln w="9525">
              <a:noFill/>
              <a:miter lim="800000"/>
              <a:headEnd/>
              <a:tailEnd/>
            </a:ln>
          </p:spPr>
          <p:txBody>
            <a:bodyPr>
              <a:spAutoFit/>
            </a:bodyPr>
            <a:lstStyle/>
            <a:p>
              <a:r>
                <a:rPr lang="it-IT" sz="1200" b="1">
                  <a:solidFill>
                    <a:schemeClr val="accent1"/>
                  </a:solidFill>
                  <a:latin typeface="Calibri" pitchFamily="34" charset="0"/>
                </a:rPr>
                <a:t>Functionality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000" dirty="0" smtClean="0"/>
              <a:t>SRF (Service Request Form) compilation</a:t>
            </a:r>
            <a:endParaRPr lang="en-GB" sz="3000" dirty="0"/>
          </a:p>
        </p:txBody>
      </p:sp>
      <p:sp>
        <p:nvSpPr>
          <p:cNvPr id="40962" name="CasellaDiTesto 4"/>
          <p:cNvSpPr txBox="1">
            <a:spLocks noChangeArrowheads="1"/>
          </p:cNvSpPr>
          <p:nvPr/>
        </p:nvSpPr>
        <p:spPr bwMode="auto">
          <a:xfrm>
            <a:off x="1295400" y="3087688"/>
            <a:ext cx="6553200" cy="646112"/>
          </a:xfrm>
          <a:prstGeom prst="rect">
            <a:avLst/>
          </a:prstGeom>
          <a:noFill/>
          <a:ln w="9525">
            <a:noFill/>
            <a:miter lim="800000"/>
            <a:headEnd/>
            <a:tailEnd/>
          </a:ln>
        </p:spPr>
        <p:txBody>
          <a:bodyPr>
            <a:spAutoFit/>
          </a:bodyPr>
          <a:lstStyle/>
          <a:p>
            <a:pPr algn="ctr"/>
            <a:r>
              <a:rPr lang="it-IT" sz="3600">
                <a:latin typeface="Calibri" pitchFamily="34" charset="0"/>
                <a:hlinkClick r:id="rId3" action="ppaction://hlinkfile"/>
              </a:rPr>
              <a:t>Link to the Service Request Form</a:t>
            </a:r>
            <a:endParaRPr lang="it-IT" sz="36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000" dirty="0" smtClean="0"/>
              <a:t>UFF (User Feedback Form) compilation</a:t>
            </a:r>
          </a:p>
        </p:txBody>
      </p:sp>
      <p:sp>
        <p:nvSpPr>
          <p:cNvPr id="43010" name="CasellaDiTesto 4"/>
          <p:cNvSpPr txBox="1">
            <a:spLocks noChangeArrowheads="1"/>
          </p:cNvSpPr>
          <p:nvPr/>
        </p:nvSpPr>
        <p:spPr bwMode="auto">
          <a:xfrm>
            <a:off x="1295400" y="1828800"/>
            <a:ext cx="6553200" cy="4524375"/>
          </a:xfrm>
          <a:prstGeom prst="rect">
            <a:avLst/>
          </a:prstGeom>
          <a:noFill/>
          <a:ln w="9525">
            <a:noFill/>
            <a:miter lim="800000"/>
            <a:headEnd/>
            <a:tailEnd/>
          </a:ln>
        </p:spPr>
        <p:txBody>
          <a:bodyPr>
            <a:spAutoFit/>
          </a:bodyPr>
          <a:lstStyle/>
          <a:p>
            <a:pPr algn="ctr"/>
            <a:r>
              <a:rPr lang="it-IT" sz="3600">
                <a:latin typeface="Calibri" pitchFamily="34" charset="0"/>
                <a:hlinkClick r:id="rId3" action="ppaction://hlinkfile"/>
              </a:rPr>
              <a:t>Link to the AU User Feedback Form</a:t>
            </a:r>
            <a:endParaRPr lang="it-IT" sz="3600">
              <a:latin typeface="Calibri" pitchFamily="34" charset="0"/>
            </a:endParaRPr>
          </a:p>
          <a:p>
            <a:pPr algn="ctr"/>
            <a:endParaRPr lang="it-IT" sz="3600">
              <a:latin typeface="Calibri" pitchFamily="34" charset="0"/>
            </a:endParaRPr>
          </a:p>
          <a:p>
            <a:pPr algn="ctr"/>
            <a:r>
              <a:rPr lang="it-IT" sz="3600">
                <a:latin typeface="Calibri" pitchFamily="34" charset="0"/>
                <a:hlinkClick r:id="rId4" action="ppaction://hlinkfile"/>
              </a:rPr>
              <a:t>Link to the End User Feedback Form</a:t>
            </a:r>
            <a:endParaRPr lang="it-IT" sz="3600">
              <a:latin typeface="Calibri" pitchFamily="34" charset="0"/>
            </a:endParaRPr>
          </a:p>
          <a:p>
            <a:pPr algn="ctr"/>
            <a:endParaRPr lang="it-IT" sz="3600">
              <a:latin typeface="Calibri" pitchFamily="34" charset="0"/>
            </a:endParaRPr>
          </a:p>
          <a:p>
            <a:pPr algn="ctr"/>
            <a:endParaRPr lang="it-IT" sz="3600">
              <a:latin typeface="Calibri" pitchFamily="34" charset="0"/>
            </a:endParaRPr>
          </a:p>
          <a:p>
            <a:pPr algn="ctr"/>
            <a:endParaRPr lang="it-IT" sz="36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1828800"/>
          </a:xfrm>
        </p:spPr>
        <p:txBody>
          <a:bodyPr/>
          <a:lstStyle/>
          <a:p>
            <a:pPr fontAlgn="auto">
              <a:spcAft>
                <a:spcPts val="0"/>
              </a:spcAft>
              <a:defRPr/>
            </a:pPr>
            <a:endParaRPr lang="en-GB" sz="6000" b="1" dirty="0" smtClean="0"/>
          </a:p>
          <a:p>
            <a:pPr fontAlgn="auto">
              <a:spcAft>
                <a:spcPts val="0"/>
              </a:spcAft>
              <a:defRPr/>
            </a:pPr>
            <a:r>
              <a:rPr lang="en-GB" sz="6000" b="1" dirty="0" smtClean="0"/>
              <a:t>Questions?</a:t>
            </a:r>
            <a:endParaRPr lang="en-GB" sz="6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t>
            </a:r>
            <a:endParaRPr lang="en-GB" dirty="0"/>
          </a:p>
        </p:txBody>
      </p:sp>
      <p:sp>
        <p:nvSpPr>
          <p:cNvPr id="3" name="Content Placeholder 2"/>
          <p:cNvSpPr>
            <a:spLocks noGrp="1"/>
          </p:cNvSpPr>
          <p:nvPr>
            <p:ph idx="1"/>
          </p:nvPr>
        </p:nvSpPr>
        <p:spPr>
          <a:xfrm>
            <a:off x="457200" y="914400"/>
            <a:ext cx="8229600" cy="4953000"/>
          </a:xfrm>
        </p:spPr>
        <p:txBody>
          <a:bodyPr>
            <a:normAutofit/>
          </a:bodyPr>
          <a:lstStyle/>
          <a:p>
            <a:pPr marL="0" indent="0" fontAlgn="auto">
              <a:spcAft>
                <a:spcPts val="1200"/>
              </a:spcAft>
              <a:buFontTx/>
              <a:buNone/>
              <a:defRPr/>
            </a:pPr>
            <a:r>
              <a:rPr lang="en-GB" b="1" dirty="0" smtClean="0">
                <a:solidFill>
                  <a:schemeClr val="tx2">
                    <a:lumMod val="60000"/>
                    <a:lumOff val="40000"/>
                  </a:schemeClr>
                </a:solidFill>
              </a:rPr>
              <a:t>Scenario analysis</a:t>
            </a:r>
          </a:p>
          <a:p>
            <a:pPr marL="0" indent="0" fontAlgn="auto">
              <a:spcBef>
                <a:spcPts val="0"/>
              </a:spcBef>
              <a:spcAft>
                <a:spcPts val="0"/>
              </a:spcAft>
              <a:buFontTx/>
              <a:buNone/>
              <a:defRPr/>
            </a:pPr>
            <a:endParaRPr lang="en-GB" dirty="0" smtClean="0"/>
          </a:p>
        </p:txBody>
      </p:sp>
      <p:sp>
        <p:nvSpPr>
          <p:cNvPr id="13" name="Rettangolo 12"/>
          <p:cNvSpPr>
            <a:spLocks noChangeArrowheads="1"/>
          </p:cNvSpPr>
          <p:nvPr/>
        </p:nvSpPr>
        <p:spPr bwMode="auto">
          <a:xfrm>
            <a:off x="6400800" y="1219200"/>
            <a:ext cx="2557463" cy="307975"/>
          </a:xfrm>
          <a:prstGeom prst="rect">
            <a:avLst/>
          </a:prstGeom>
          <a:noFill/>
          <a:ln w="9525">
            <a:noFill/>
            <a:miter lim="800000"/>
            <a:headEnd/>
            <a:tailEnd/>
          </a:ln>
        </p:spPr>
        <p:txBody>
          <a:bodyPr wrap="none">
            <a:spAutoFit/>
          </a:bodyPr>
          <a:lstStyle/>
          <a:p>
            <a:r>
              <a:rPr lang="it-IT" sz="1400" i="1">
                <a:latin typeface="Calibri" pitchFamily="34" charset="0"/>
              </a:rPr>
              <a:t>Source: http://global-atlas.jrc.it/</a:t>
            </a:r>
          </a:p>
        </p:txBody>
      </p:sp>
      <p:pic>
        <p:nvPicPr>
          <p:cNvPr id="3075" name="Picture 3"/>
          <p:cNvPicPr>
            <a:picLocks noChangeAspect="1" noChangeArrowheads="1"/>
          </p:cNvPicPr>
          <p:nvPr/>
        </p:nvPicPr>
        <p:blipFill>
          <a:blip r:embed="rId3"/>
          <a:srcRect/>
          <a:stretch>
            <a:fillRect/>
          </a:stretch>
        </p:blipFill>
        <p:spPr bwMode="auto">
          <a:xfrm>
            <a:off x="152400" y="1371600"/>
            <a:ext cx="5867400" cy="4583113"/>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4"/>
          <a:srcRect/>
          <a:stretch>
            <a:fillRect/>
          </a:stretch>
        </p:blipFill>
        <p:spPr bwMode="auto">
          <a:xfrm>
            <a:off x="3581400" y="1981200"/>
            <a:ext cx="5486400" cy="4286250"/>
          </a:xfrm>
          <a:prstGeom prst="rect">
            <a:avLst/>
          </a:prstGeom>
          <a:ln>
            <a:noFill/>
          </a:ln>
          <a:effectLst>
            <a:outerShdw blurRad="292100" dist="139700" dir="2700000" algn="tl" rotWithShape="0">
              <a:srgbClr val="333333">
                <a:alpha val="65000"/>
              </a:srgbClr>
            </a:outerShdw>
          </a:effectLst>
        </p:spPr>
      </p:pic>
      <p:sp>
        <p:nvSpPr>
          <p:cNvPr id="14" name="Ovale 13"/>
          <p:cNvSpPr/>
          <p:nvPr/>
        </p:nvSpPr>
        <p:spPr>
          <a:xfrm>
            <a:off x="1143000" y="4191000"/>
            <a:ext cx="16764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95400"/>
            <a:ext cx="8305800" cy="4830763"/>
          </a:xfrm>
        </p:spPr>
        <p:txBody>
          <a:bodyPr vert="horz" wrap="square" lIns="91440" tIns="45720" rIns="91440" bIns="45720" numCol="1" anchor="t" anchorCtr="0" compatLnSpc="1">
            <a:prstTxWarp prst="textNoShape">
              <a:avLst/>
            </a:prstTxWarp>
          </a:bodyPr>
          <a:lstStyle/>
          <a:p>
            <a:pPr marL="0" indent="0">
              <a:buFontTx/>
              <a:buNone/>
            </a:pPr>
            <a:r>
              <a:rPr lang="en-GB" b="1" smtClean="0">
                <a:solidFill>
                  <a:srgbClr val="558ED5"/>
                </a:solidFill>
              </a:rPr>
              <a:t>Module 3: </a:t>
            </a:r>
            <a:r>
              <a:rPr lang="en-GB" smtClean="0">
                <a:solidFill>
                  <a:srgbClr val="558ED5"/>
                </a:solidFill>
              </a:rPr>
              <a:t> </a:t>
            </a:r>
            <a:r>
              <a:rPr lang="en-US" smtClean="0">
                <a:solidFill>
                  <a:srgbClr val="558ED5"/>
                </a:solidFill>
              </a:rPr>
              <a:t> </a:t>
            </a:r>
            <a:r>
              <a:rPr lang="en-GB" smtClean="0">
                <a:solidFill>
                  <a:srgbClr val="558ED5"/>
                </a:solidFill>
              </a:rPr>
              <a:t>Exercise: Scenario Analysis and Service Activation [1h, 25 mins]</a:t>
            </a:r>
            <a:endParaRPr lang="it-IT" smtClean="0">
              <a:solidFill>
                <a:srgbClr val="558ED5"/>
              </a:solidFill>
            </a:endParaRPr>
          </a:p>
          <a:p>
            <a:pPr marL="0" indent="0">
              <a:spcBef>
                <a:spcPts val="200"/>
              </a:spcBef>
              <a:buFontTx/>
              <a:buNone/>
            </a:pPr>
            <a:r>
              <a:rPr lang="en-GB" smtClean="0">
                <a:solidFill>
                  <a:srgbClr val="10253F"/>
                </a:solidFill>
              </a:rPr>
              <a:t>Topics:</a:t>
            </a:r>
            <a:endParaRPr lang="it-IT" smtClean="0">
              <a:solidFill>
                <a:srgbClr val="10253F"/>
              </a:solidFill>
            </a:endParaRPr>
          </a:p>
          <a:p>
            <a:pPr lvl="1">
              <a:spcBef>
                <a:spcPts val="200"/>
              </a:spcBef>
            </a:pPr>
            <a:r>
              <a:rPr lang="en-GB" sz="2800" smtClean="0">
                <a:solidFill>
                  <a:srgbClr val="10253F"/>
                </a:solidFill>
              </a:rPr>
              <a:t>Scenario analysis </a:t>
            </a:r>
          </a:p>
          <a:p>
            <a:pPr lvl="1">
              <a:spcBef>
                <a:spcPts val="200"/>
              </a:spcBef>
            </a:pPr>
            <a:r>
              <a:rPr lang="en-GB" sz="2800" smtClean="0">
                <a:solidFill>
                  <a:srgbClr val="10253F"/>
                </a:solidFill>
              </a:rPr>
              <a:t>AOIs definition</a:t>
            </a:r>
            <a:endParaRPr lang="it-IT" sz="2800" smtClean="0">
              <a:solidFill>
                <a:srgbClr val="10253F"/>
              </a:solidFill>
            </a:endParaRPr>
          </a:p>
          <a:p>
            <a:pPr lvl="1">
              <a:spcBef>
                <a:spcPts val="200"/>
              </a:spcBef>
            </a:pPr>
            <a:r>
              <a:rPr lang="en-GB" sz="2800" smtClean="0">
                <a:solidFill>
                  <a:srgbClr val="10253F"/>
                </a:solidFill>
              </a:rPr>
              <a:t>Product selection </a:t>
            </a:r>
            <a:endParaRPr lang="it-IT" sz="2800" smtClean="0">
              <a:solidFill>
                <a:srgbClr val="10253F"/>
              </a:solidFill>
            </a:endParaRPr>
          </a:p>
          <a:p>
            <a:pPr lvl="1">
              <a:spcBef>
                <a:spcPts val="200"/>
              </a:spcBef>
            </a:pPr>
            <a:r>
              <a:rPr lang="en-GB" sz="2800" smtClean="0">
                <a:solidFill>
                  <a:srgbClr val="10253F"/>
                </a:solidFill>
              </a:rPr>
              <a:t>SRF compilation</a:t>
            </a:r>
            <a:endParaRPr lang="it-IT" sz="2800" smtClean="0">
              <a:solidFill>
                <a:srgbClr val="10253F"/>
              </a:solidFill>
            </a:endParaRPr>
          </a:p>
          <a:p>
            <a:pPr marL="0" indent="0">
              <a:spcBef>
                <a:spcPts val="200"/>
              </a:spcBef>
              <a:buFontTx/>
              <a:buNone/>
            </a:pPr>
            <a:r>
              <a:rPr lang="en-US" smtClean="0">
                <a:solidFill>
                  <a:srgbClr val="10253F"/>
                </a:solidFill>
              </a:rPr>
              <a:t>Tools:</a:t>
            </a:r>
            <a:endParaRPr lang="it-IT" smtClean="0">
              <a:solidFill>
                <a:srgbClr val="10253F"/>
              </a:solidFill>
            </a:endParaRPr>
          </a:p>
          <a:p>
            <a:pPr lvl="1">
              <a:spcBef>
                <a:spcPts val="200"/>
              </a:spcBef>
              <a:buFontTx/>
              <a:buNone/>
            </a:pPr>
            <a:endParaRPr lang="it-IT" sz="300" smtClean="0">
              <a:solidFill>
                <a:srgbClr val="10253F"/>
              </a:solidFill>
            </a:endParaRPr>
          </a:p>
          <a:p>
            <a:pPr lvl="2">
              <a:spcBef>
                <a:spcPts val="200"/>
              </a:spcBef>
            </a:pPr>
            <a:r>
              <a:rPr lang="en-US" sz="2800" smtClean="0">
                <a:solidFill>
                  <a:srgbClr val="10253F"/>
                </a:solidFill>
              </a:rPr>
              <a:t>Scenario description</a:t>
            </a:r>
            <a:endParaRPr lang="it-IT" sz="2800" smtClean="0">
              <a:solidFill>
                <a:srgbClr val="10253F"/>
              </a:solidFill>
            </a:endParaRPr>
          </a:p>
          <a:p>
            <a:pPr lvl="2">
              <a:spcBef>
                <a:spcPts val="200"/>
              </a:spcBef>
            </a:pPr>
            <a:r>
              <a:rPr lang="en-US" sz="2800" smtClean="0">
                <a:solidFill>
                  <a:srgbClr val="10253F"/>
                </a:solidFill>
              </a:rPr>
              <a:t>Service Request form</a:t>
            </a:r>
            <a:endParaRPr lang="it-IT" sz="2800" smtClean="0">
              <a:solidFill>
                <a:srgbClr val="10253F"/>
              </a:solidFill>
            </a:endParaRPr>
          </a:p>
          <a:p>
            <a:pPr lvl="2">
              <a:spcBef>
                <a:spcPts val="200"/>
              </a:spcBef>
            </a:pPr>
            <a:r>
              <a:rPr lang="en-US" sz="2800" smtClean="0">
                <a:solidFill>
                  <a:srgbClr val="10253F"/>
                </a:solidFill>
              </a:rPr>
              <a:t>User Feedback Form</a:t>
            </a:r>
            <a:endParaRPr lang="it-IT" sz="2800" smtClean="0">
              <a:solidFill>
                <a:srgbClr val="10253F"/>
              </a:solidFill>
            </a:endParaRPr>
          </a:p>
        </p:txBody>
      </p:sp>
      <p:sp>
        <p:nvSpPr>
          <p:cNvPr id="4" name="Title 3"/>
          <p:cNvSpPr>
            <a:spLocks noGrp="1"/>
          </p:cNvSpPr>
          <p:nvPr>
            <p:ph type="title"/>
          </p:nvPr>
        </p:nvSpPr>
        <p:spPr/>
        <p:txBody>
          <a:bodyPr/>
          <a:lstStyle/>
          <a:p>
            <a:pPr fontAlgn="auto">
              <a:spcAft>
                <a:spcPts val="0"/>
              </a:spcAft>
              <a:defRPr/>
            </a:pPr>
            <a:r>
              <a:rPr lang="en-GB" dirty="0" smtClean="0"/>
              <a:t>Content – Demo and Training</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Scenario description</a:t>
            </a:r>
          </a:p>
        </p:txBody>
      </p:sp>
      <p:sp>
        <p:nvSpPr>
          <p:cNvPr id="3" name="Content Placeholder 2"/>
          <p:cNvSpPr>
            <a:spLocks noGrp="1"/>
          </p:cNvSpPr>
          <p:nvPr>
            <p:ph idx="1"/>
          </p:nvPr>
        </p:nvSpPr>
        <p:spPr>
          <a:xfrm>
            <a:off x="152400" y="1295400"/>
            <a:ext cx="8839200" cy="5562600"/>
          </a:xfrm>
        </p:spPr>
        <p:txBody>
          <a:bodyPr>
            <a:normAutofit fontScale="85000" lnSpcReduction="10000"/>
          </a:bodyPr>
          <a:lstStyle/>
          <a:p>
            <a:pPr marL="0" indent="0" fontAlgn="auto">
              <a:spcBef>
                <a:spcPts val="0"/>
              </a:spcBef>
              <a:spcAft>
                <a:spcPts val="0"/>
              </a:spcAft>
              <a:buFontTx/>
              <a:buNone/>
              <a:defRPr/>
            </a:pPr>
            <a:r>
              <a:rPr lang="en-GB" b="1" dirty="0" smtClean="0"/>
              <a:t>Overview of the reference event: </a:t>
            </a:r>
          </a:p>
          <a:p>
            <a:pPr marL="0" indent="0" fontAlgn="auto">
              <a:spcBef>
                <a:spcPts val="0"/>
              </a:spcBef>
              <a:spcAft>
                <a:spcPts val="1200"/>
              </a:spcAft>
              <a:buFontTx/>
              <a:buNone/>
              <a:defRPr/>
            </a:pPr>
            <a:r>
              <a:rPr lang="en-GB" b="1" dirty="0" smtClean="0">
                <a:solidFill>
                  <a:schemeClr val="accent2"/>
                </a:solidFill>
              </a:rPr>
              <a:t>flash flood in Romania, 12</a:t>
            </a:r>
            <a:r>
              <a:rPr lang="en-GB" b="1" baseline="30000" dirty="0" smtClean="0">
                <a:solidFill>
                  <a:schemeClr val="accent2"/>
                </a:solidFill>
              </a:rPr>
              <a:t>th</a:t>
            </a:r>
            <a:r>
              <a:rPr lang="en-GB" b="1" dirty="0" smtClean="0">
                <a:solidFill>
                  <a:schemeClr val="accent2"/>
                </a:solidFill>
              </a:rPr>
              <a:t> Sept 2013</a:t>
            </a:r>
          </a:p>
          <a:p>
            <a:pPr marL="0" indent="0" fontAlgn="auto">
              <a:spcAft>
                <a:spcPts val="1200"/>
              </a:spcAft>
              <a:buFontTx/>
              <a:buNone/>
              <a:defRPr/>
            </a:pPr>
            <a:r>
              <a:rPr lang="en-GB" sz="1800" dirty="0" smtClean="0"/>
              <a:t>(</a:t>
            </a:r>
            <a:r>
              <a:rPr lang="en-GB" sz="1800" b="1" dirty="0" smtClean="0"/>
              <a:t>source</a:t>
            </a:r>
            <a:r>
              <a:rPr lang="en-GB" sz="1800" dirty="0" smtClean="0"/>
              <a:t>: </a:t>
            </a:r>
            <a:r>
              <a:rPr lang="it-IT" sz="1800" u="sng" dirty="0" smtClean="0">
                <a:hlinkClick r:id="rId3"/>
              </a:rPr>
              <a:t>http://www.glidenumber.net/</a:t>
            </a:r>
            <a:r>
              <a:rPr lang="it-IT" sz="1800" u="sng" dirty="0" err="1" smtClean="0">
                <a:hlinkClick r:id="rId3"/>
              </a:rPr>
              <a:t>glide</a:t>
            </a:r>
            <a:r>
              <a:rPr lang="it-IT" sz="1800" u="sng" dirty="0" smtClean="0">
                <a:hlinkClick r:id="rId3"/>
              </a:rPr>
              <a:t>/public/</a:t>
            </a:r>
            <a:r>
              <a:rPr lang="it-IT" sz="1800" u="sng" dirty="0" err="1" smtClean="0">
                <a:hlinkClick r:id="rId3"/>
              </a:rPr>
              <a:t>search</a:t>
            </a:r>
            <a:r>
              <a:rPr lang="it-IT" sz="1800" u="sng" dirty="0" smtClean="0">
                <a:hlinkClick r:id="rId3"/>
              </a:rPr>
              <a:t>/</a:t>
            </a:r>
            <a:r>
              <a:rPr lang="it-IT" sz="1800" u="sng" dirty="0" err="1" smtClean="0">
                <a:hlinkClick r:id="rId3"/>
              </a:rPr>
              <a:t>details.jsp</a:t>
            </a:r>
            <a:r>
              <a:rPr lang="it-IT" sz="1800" u="sng" dirty="0" smtClean="0">
                <a:hlinkClick r:id="rId3"/>
              </a:rPr>
              <a:t>?glide=20069&amp;record=2&amp;last=34</a:t>
            </a:r>
            <a:r>
              <a:rPr lang="it-IT" sz="1800" u="sng" dirty="0" smtClean="0"/>
              <a:t>)</a:t>
            </a:r>
            <a:endParaRPr lang="en-GB" sz="1800" dirty="0" smtClean="0"/>
          </a:p>
          <a:p>
            <a:pPr marL="887413" lvl="1" indent="-446088" fontAlgn="auto">
              <a:spcAft>
                <a:spcPts val="1200"/>
              </a:spcAft>
              <a:defRPr/>
            </a:pPr>
            <a:r>
              <a:rPr lang="en-US" dirty="0" smtClean="0"/>
              <a:t>Due to heavy rainfall in Romania that started on 12th September 2013 and lasted for more than 48 hours, many villages in several municipalities from the counties of Galati, </a:t>
            </a:r>
            <a:r>
              <a:rPr lang="en-US" dirty="0" err="1" smtClean="0"/>
              <a:t>Tulcea</a:t>
            </a:r>
            <a:r>
              <a:rPr lang="en-US" dirty="0" smtClean="0"/>
              <a:t> and </a:t>
            </a:r>
            <a:r>
              <a:rPr lang="en-US" dirty="0" err="1" smtClean="0"/>
              <a:t>Vaslui</a:t>
            </a:r>
            <a:r>
              <a:rPr lang="en-US" dirty="0" smtClean="0"/>
              <a:t> have been flooded. </a:t>
            </a:r>
          </a:p>
          <a:p>
            <a:pPr marL="887413" lvl="1" indent="-446088" fontAlgn="auto">
              <a:spcAft>
                <a:spcPts val="1200"/>
              </a:spcAft>
              <a:defRPr/>
            </a:pPr>
            <a:r>
              <a:rPr lang="en-US" dirty="0" smtClean="0"/>
              <a:t>The majority of these affected areas are situated in the rural and poorer part of Romania. Some villages have become completely isolated due to the damaged and / or not accessible bridges. </a:t>
            </a:r>
          </a:p>
          <a:p>
            <a:pPr marL="887413" lvl="1" indent="-446088" fontAlgn="auto">
              <a:spcAft>
                <a:spcPts val="1200"/>
              </a:spcAft>
              <a:defRPr/>
            </a:pPr>
            <a:r>
              <a:rPr lang="en-US" dirty="0" smtClean="0"/>
              <a:t>The rivers that flooded were </a:t>
            </a:r>
            <a:r>
              <a:rPr lang="en-US" dirty="0" err="1" smtClean="0"/>
              <a:t>Taita</a:t>
            </a:r>
            <a:r>
              <a:rPr lang="en-US" dirty="0" smtClean="0"/>
              <a:t> in </a:t>
            </a:r>
            <a:r>
              <a:rPr lang="en-US" dirty="0" err="1" smtClean="0"/>
              <a:t>Tulcea</a:t>
            </a:r>
            <a:r>
              <a:rPr lang="en-US" dirty="0" smtClean="0"/>
              <a:t>, </a:t>
            </a:r>
            <a:r>
              <a:rPr lang="en-US" dirty="0" err="1" smtClean="0"/>
              <a:t>Suhu</a:t>
            </a:r>
            <a:r>
              <a:rPr lang="en-US" dirty="0" smtClean="0"/>
              <a:t> and </a:t>
            </a:r>
            <a:r>
              <a:rPr lang="en-US" dirty="0" err="1" smtClean="0"/>
              <a:t>Chineja</a:t>
            </a:r>
            <a:r>
              <a:rPr lang="en-US" dirty="0" smtClean="0"/>
              <a:t> in Galati. </a:t>
            </a:r>
          </a:p>
          <a:p>
            <a:pPr marL="887413" lvl="1" indent="-446088" fontAlgn="auto">
              <a:spcAft>
                <a:spcPts val="1200"/>
              </a:spcAft>
              <a:defRPr/>
            </a:pPr>
            <a:r>
              <a:rPr lang="en-US" dirty="0" smtClean="0"/>
              <a:t>According to the information received from the Red Cross branches and the emergency departments in the affected municipalities, more than 1735 households have been affected by the flooding and 6901 people have been evacuated.</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Scenario analysis </a:t>
            </a:r>
            <a:endParaRPr lang="en-GB" dirty="0"/>
          </a:p>
        </p:txBody>
      </p:sp>
      <p:sp>
        <p:nvSpPr>
          <p:cNvPr id="3" name="Content Placeholder 2"/>
          <p:cNvSpPr>
            <a:spLocks noGrp="1"/>
          </p:cNvSpPr>
          <p:nvPr>
            <p:ph idx="1"/>
          </p:nvPr>
        </p:nvSpPr>
        <p:spPr>
          <a:xfrm>
            <a:off x="304800" y="1295400"/>
            <a:ext cx="8534400" cy="4953000"/>
          </a:xfrm>
        </p:spPr>
        <p:txBody>
          <a:bodyPr>
            <a:normAutofit lnSpcReduction="10000"/>
          </a:bodyPr>
          <a:lstStyle/>
          <a:p>
            <a:pPr marL="0" indent="0" algn="just" fontAlgn="auto">
              <a:spcAft>
                <a:spcPts val="1200"/>
              </a:spcAft>
              <a:buFontTx/>
              <a:buNone/>
              <a:defRPr/>
            </a:pPr>
            <a:r>
              <a:rPr lang="en-GB" b="1" dirty="0" smtClean="0">
                <a:solidFill>
                  <a:schemeClr val="tx2">
                    <a:lumMod val="60000"/>
                    <a:lumOff val="40000"/>
                  </a:schemeClr>
                </a:solidFill>
              </a:rPr>
              <a:t>Without any interaction with the requesting user...</a:t>
            </a:r>
          </a:p>
          <a:p>
            <a:pPr marL="0" indent="0" algn="just" fontAlgn="auto">
              <a:spcBef>
                <a:spcPts val="0"/>
              </a:spcBef>
              <a:spcAft>
                <a:spcPts val="0"/>
              </a:spcAft>
              <a:buFontTx/>
              <a:buNone/>
              <a:defRPr/>
            </a:pPr>
            <a:r>
              <a:rPr lang="en-GB" b="1" dirty="0" smtClean="0">
                <a:solidFill>
                  <a:schemeClr val="accent2"/>
                </a:solidFill>
              </a:rPr>
              <a:t>Flash flood in Romania, 12</a:t>
            </a:r>
            <a:r>
              <a:rPr lang="en-GB" b="1" baseline="30000" dirty="0" smtClean="0">
                <a:solidFill>
                  <a:schemeClr val="accent2"/>
                </a:solidFill>
              </a:rPr>
              <a:t>th</a:t>
            </a:r>
            <a:r>
              <a:rPr lang="en-GB" b="1" dirty="0" smtClean="0">
                <a:solidFill>
                  <a:schemeClr val="accent2"/>
                </a:solidFill>
              </a:rPr>
              <a:t> Sept 2013</a:t>
            </a:r>
          </a:p>
          <a:p>
            <a:pPr marL="887413" lvl="1" indent="-446088" algn="just" fontAlgn="auto">
              <a:spcAft>
                <a:spcPts val="1200"/>
              </a:spcAft>
              <a:defRPr/>
            </a:pPr>
            <a:r>
              <a:rPr lang="en-US" b="1" dirty="0" smtClean="0">
                <a:solidFill>
                  <a:schemeClr val="accent2"/>
                </a:solidFill>
              </a:rPr>
              <a:t>WHAT: </a:t>
            </a:r>
            <a:r>
              <a:rPr lang="en-US" dirty="0" smtClean="0"/>
              <a:t>many villages flooded, some isolated (damaged and/or not accessible bridges) </a:t>
            </a:r>
            <a:endParaRPr lang="en-US" b="1" dirty="0" smtClean="0">
              <a:solidFill>
                <a:schemeClr val="accent2"/>
              </a:solidFill>
            </a:endParaRPr>
          </a:p>
          <a:p>
            <a:pPr marL="887413" lvl="1" indent="-446088" algn="just" fontAlgn="auto">
              <a:spcAft>
                <a:spcPts val="1200"/>
              </a:spcAft>
              <a:defRPr/>
            </a:pPr>
            <a:r>
              <a:rPr lang="en-US" b="1" dirty="0" smtClean="0">
                <a:solidFill>
                  <a:schemeClr val="accent2"/>
                </a:solidFill>
              </a:rPr>
              <a:t>WHEN: </a:t>
            </a:r>
            <a:r>
              <a:rPr lang="en-US" dirty="0" smtClean="0"/>
              <a:t>12th September 2013 (lasted for more than 48 hours)</a:t>
            </a:r>
          </a:p>
          <a:p>
            <a:pPr marL="887413" lvl="1" indent="-446088" algn="just" fontAlgn="auto">
              <a:spcAft>
                <a:spcPts val="1200"/>
              </a:spcAft>
              <a:defRPr/>
            </a:pPr>
            <a:r>
              <a:rPr lang="en-US" b="1" dirty="0" smtClean="0">
                <a:solidFill>
                  <a:schemeClr val="accent2"/>
                </a:solidFill>
              </a:rPr>
              <a:t>WHERE: </a:t>
            </a:r>
            <a:r>
              <a:rPr lang="en-US" dirty="0" smtClean="0">
                <a:solidFill>
                  <a:schemeClr val="tx1"/>
                </a:solidFill>
              </a:rPr>
              <a:t>Romania - </a:t>
            </a:r>
            <a:r>
              <a:rPr lang="en-US" dirty="0" smtClean="0"/>
              <a:t>Galati, </a:t>
            </a:r>
            <a:r>
              <a:rPr lang="en-US" dirty="0" err="1" smtClean="0"/>
              <a:t>Tulcea</a:t>
            </a:r>
            <a:r>
              <a:rPr lang="en-US" dirty="0" smtClean="0"/>
              <a:t>, </a:t>
            </a:r>
            <a:r>
              <a:rPr lang="en-US" dirty="0" err="1" smtClean="0"/>
              <a:t>Vaslui</a:t>
            </a:r>
            <a:r>
              <a:rPr lang="en-US" dirty="0" smtClean="0"/>
              <a:t>  counties; </a:t>
            </a:r>
            <a:r>
              <a:rPr lang="en-US" dirty="0" err="1" smtClean="0"/>
              <a:t>Taita</a:t>
            </a:r>
            <a:r>
              <a:rPr lang="en-US" dirty="0" smtClean="0"/>
              <a:t>, </a:t>
            </a:r>
            <a:r>
              <a:rPr lang="en-US" dirty="0" err="1" smtClean="0"/>
              <a:t>Suhu</a:t>
            </a:r>
            <a:r>
              <a:rPr lang="en-US" dirty="0" smtClean="0"/>
              <a:t>, </a:t>
            </a:r>
            <a:r>
              <a:rPr lang="en-US" dirty="0" err="1" smtClean="0"/>
              <a:t>Chineja</a:t>
            </a:r>
            <a:r>
              <a:rPr lang="en-US" dirty="0" smtClean="0"/>
              <a:t> rivers </a:t>
            </a:r>
            <a:endParaRPr lang="en-US" b="1" dirty="0" smtClean="0">
              <a:solidFill>
                <a:schemeClr val="accent2"/>
              </a:solidFill>
            </a:endParaRPr>
          </a:p>
          <a:p>
            <a:pPr marL="887413" lvl="1" indent="-446088" algn="just" fontAlgn="auto">
              <a:spcAft>
                <a:spcPts val="1200"/>
              </a:spcAft>
              <a:defRPr/>
            </a:pPr>
            <a:r>
              <a:rPr lang="en-US" b="1" dirty="0" smtClean="0">
                <a:solidFill>
                  <a:schemeClr val="accent2"/>
                </a:solidFill>
              </a:rPr>
              <a:t>WHY and HOW: </a:t>
            </a:r>
            <a:r>
              <a:rPr lang="en-US" dirty="0" smtClean="0"/>
              <a:t>heavy rainfall and consequent floods</a:t>
            </a:r>
          </a:p>
          <a:p>
            <a:pPr marL="887413" lvl="1" indent="-446088" algn="just" fontAlgn="auto">
              <a:spcAft>
                <a:spcPts val="1200"/>
              </a:spcAft>
              <a:defRPr/>
            </a:pPr>
            <a:r>
              <a:rPr lang="en-US" b="1" dirty="0" smtClean="0">
                <a:solidFill>
                  <a:schemeClr val="accent2"/>
                </a:solidFill>
              </a:rPr>
              <a:t>WHO: </a:t>
            </a:r>
            <a:r>
              <a:rPr lang="en-US" dirty="0" smtClean="0"/>
              <a:t>more than 1735 households have been affected by the flooding and 6901 people have been evacuated.</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Scenario analysis </a:t>
            </a:r>
            <a:endParaRPr lang="en-GB" dirty="0"/>
          </a:p>
        </p:txBody>
      </p:sp>
      <p:sp>
        <p:nvSpPr>
          <p:cNvPr id="3" name="Content Placeholder 2"/>
          <p:cNvSpPr>
            <a:spLocks noGrp="1"/>
          </p:cNvSpPr>
          <p:nvPr>
            <p:ph idx="1"/>
          </p:nvPr>
        </p:nvSpPr>
        <p:spPr>
          <a:xfrm>
            <a:off x="0" y="1066800"/>
            <a:ext cx="9144000" cy="5334000"/>
          </a:xfrm>
        </p:spPr>
        <p:txBody>
          <a:bodyPr>
            <a:normAutofit fontScale="55000" lnSpcReduction="20000"/>
          </a:bodyPr>
          <a:lstStyle/>
          <a:p>
            <a:pPr marL="0" indent="0" algn="just" fontAlgn="auto">
              <a:spcAft>
                <a:spcPts val="1200"/>
              </a:spcAft>
              <a:buFontTx/>
              <a:buNone/>
              <a:defRPr/>
            </a:pPr>
            <a:r>
              <a:rPr lang="en-GB" sz="4700" b="1" dirty="0" smtClean="0">
                <a:solidFill>
                  <a:schemeClr val="tx2">
                    <a:lumMod val="60000"/>
                    <a:lumOff val="40000"/>
                  </a:schemeClr>
                </a:solidFill>
              </a:rPr>
              <a:t>WITH interaction between </a:t>
            </a:r>
            <a:r>
              <a:rPr lang="en-GB" sz="4700" b="1" u="sng" dirty="0" smtClean="0">
                <a:solidFill>
                  <a:schemeClr val="tx2">
                    <a:lumMod val="60000"/>
                    <a:lumOff val="40000"/>
                  </a:schemeClr>
                </a:solidFill>
              </a:rPr>
              <a:t>service providers</a:t>
            </a:r>
            <a:r>
              <a:rPr lang="en-GB" sz="4700" b="1" dirty="0" smtClean="0">
                <a:solidFill>
                  <a:schemeClr val="tx2">
                    <a:lumMod val="60000"/>
                    <a:lumOff val="40000"/>
                  </a:schemeClr>
                </a:solidFill>
              </a:rPr>
              <a:t> and </a:t>
            </a:r>
            <a:r>
              <a:rPr lang="en-GB" sz="4700" b="1" u="sng" dirty="0" smtClean="0">
                <a:solidFill>
                  <a:schemeClr val="tx2">
                    <a:lumMod val="60000"/>
                    <a:lumOff val="40000"/>
                  </a:schemeClr>
                </a:solidFill>
              </a:rPr>
              <a:t>requesting users</a:t>
            </a:r>
            <a:r>
              <a:rPr lang="en-GB" sz="4700" b="1" dirty="0" smtClean="0">
                <a:solidFill>
                  <a:schemeClr val="tx2">
                    <a:lumMod val="60000"/>
                    <a:lumOff val="40000"/>
                  </a:schemeClr>
                </a:solidFill>
              </a:rPr>
              <a:t>:</a:t>
            </a:r>
          </a:p>
          <a:p>
            <a:pPr marL="266700" lvl="1" indent="-180975" algn="just" fontAlgn="auto">
              <a:spcAft>
                <a:spcPts val="1200"/>
              </a:spcAft>
              <a:defRPr/>
            </a:pPr>
            <a:r>
              <a:rPr lang="en-US" sz="3400" b="1" dirty="0" smtClean="0">
                <a:solidFill>
                  <a:schemeClr val="tx1"/>
                </a:solidFill>
              </a:rPr>
              <a:t>WHAT: </a:t>
            </a:r>
            <a:r>
              <a:rPr lang="en-US" sz="2700" dirty="0" smtClean="0"/>
              <a:t>many villages flooded, some isolated (damaged and/or not accessible bridges)</a:t>
            </a:r>
            <a:r>
              <a:rPr lang="en-US" sz="2700" i="1" dirty="0" smtClean="0">
                <a:solidFill>
                  <a:schemeClr val="accent2"/>
                </a:solidFill>
              </a:rPr>
              <a:t>…which villages? Where are they located? What is the functionality of the infrastructures? How to reach them (accessibility)? </a:t>
            </a:r>
            <a:r>
              <a:rPr lang="en-US" sz="2700" b="1" i="1" u="sng" dirty="0" smtClean="0">
                <a:solidFill>
                  <a:schemeClr val="accent2"/>
                </a:solidFill>
              </a:rPr>
              <a:t>This are some examples of </a:t>
            </a:r>
            <a:r>
              <a:rPr lang="en-US" sz="2700" b="1" i="1" u="sng" cap="all" dirty="0" smtClean="0">
                <a:solidFill>
                  <a:schemeClr val="accent1"/>
                </a:solidFill>
              </a:rPr>
              <a:t>information needs</a:t>
            </a:r>
            <a:r>
              <a:rPr lang="en-US" sz="2700" b="1" i="1" u="sng" dirty="0" smtClean="0">
                <a:solidFill>
                  <a:schemeClr val="accent2"/>
                </a:solidFill>
              </a:rPr>
              <a:t> for which we ask the GIO EMS activation</a:t>
            </a:r>
          </a:p>
          <a:p>
            <a:pPr marL="266700" lvl="1" indent="-180975" algn="just" fontAlgn="auto">
              <a:spcAft>
                <a:spcPts val="1200"/>
              </a:spcAft>
              <a:defRPr/>
            </a:pPr>
            <a:r>
              <a:rPr lang="en-US" sz="3400" b="1" dirty="0" smtClean="0">
                <a:solidFill>
                  <a:schemeClr val="tx1"/>
                </a:solidFill>
              </a:rPr>
              <a:t>WHEN:</a:t>
            </a:r>
            <a:r>
              <a:rPr lang="en-US" b="1" dirty="0" smtClean="0">
                <a:solidFill>
                  <a:schemeClr val="accent2"/>
                </a:solidFill>
              </a:rPr>
              <a:t> </a:t>
            </a:r>
            <a:r>
              <a:rPr lang="en-US" sz="2700" dirty="0" smtClean="0"/>
              <a:t>12th September 2013 (lasted for more than 48 hours)</a:t>
            </a:r>
            <a:r>
              <a:rPr lang="en-US" sz="2700" i="1" dirty="0" smtClean="0">
                <a:solidFill>
                  <a:schemeClr val="accent2"/>
                </a:solidFill>
              </a:rPr>
              <a:t>…how are the weather forecasts for the coming days? </a:t>
            </a:r>
            <a:r>
              <a:rPr lang="en-US" sz="2700" b="1" i="1" u="sng" dirty="0" smtClean="0">
                <a:solidFill>
                  <a:schemeClr val="accent2"/>
                </a:solidFill>
              </a:rPr>
              <a:t>This is an important information to be aware of, in order to agree with the service providers upon feasible products to be received </a:t>
            </a:r>
          </a:p>
          <a:p>
            <a:pPr marL="266700" lvl="1" indent="-180975" algn="just" fontAlgn="auto">
              <a:spcAft>
                <a:spcPts val="1200"/>
              </a:spcAft>
              <a:defRPr/>
            </a:pPr>
            <a:r>
              <a:rPr lang="en-US" sz="3800" b="1" dirty="0" smtClean="0">
                <a:solidFill>
                  <a:schemeClr val="tx1"/>
                </a:solidFill>
              </a:rPr>
              <a:t>WHERE:</a:t>
            </a:r>
            <a:r>
              <a:rPr lang="en-US" b="1" dirty="0" smtClean="0">
                <a:solidFill>
                  <a:schemeClr val="accent2"/>
                </a:solidFill>
              </a:rPr>
              <a:t> </a:t>
            </a:r>
            <a:r>
              <a:rPr lang="en-US" sz="2700" dirty="0" smtClean="0">
                <a:solidFill>
                  <a:schemeClr val="tx1"/>
                </a:solidFill>
              </a:rPr>
              <a:t>Romania - </a:t>
            </a:r>
            <a:r>
              <a:rPr lang="en-US" sz="2700" dirty="0" smtClean="0"/>
              <a:t>Galati, </a:t>
            </a:r>
            <a:r>
              <a:rPr lang="en-US" sz="2700" dirty="0" err="1" smtClean="0"/>
              <a:t>Tulcea</a:t>
            </a:r>
            <a:r>
              <a:rPr lang="en-US" sz="2700" dirty="0" smtClean="0"/>
              <a:t>, </a:t>
            </a:r>
            <a:r>
              <a:rPr lang="en-US" sz="2700" dirty="0" err="1" smtClean="0"/>
              <a:t>Vaslui</a:t>
            </a:r>
            <a:r>
              <a:rPr lang="en-US" sz="2700" dirty="0" smtClean="0"/>
              <a:t>  counties; </a:t>
            </a:r>
            <a:r>
              <a:rPr lang="en-US" sz="2700" dirty="0" err="1" smtClean="0"/>
              <a:t>Taita</a:t>
            </a:r>
            <a:r>
              <a:rPr lang="en-US" sz="2700" dirty="0" smtClean="0"/>
              <a:t>, </a:t>
            </a:r>
            <a:r>
              <a:rPr lang="en-US" sz="2700" dirty="0" err="1" smtClean="0"/>
              <a:t>Suhu</a:t>
            </a:r>
            <a:r>
              <a:rPr lang="en-US" sz="2700" dirty="0" smtClean="0"/>
              <a:t>, </a:t>
            </a:r>
            <a:r>
              <a:rPr lang="en-US" sz="2700" dirty="0" err="1" smtClean="0"/>
              <a:t>Chineja</a:t>
            </a:r>
            <a:r>
              <a:rPr lang="en-US" sz="2700" dirty="0" smtClean="0"/>
              <a:t> rivers</a:t>
            </a:r>
            <a:r>
              <a:rPr lang="en-US" sz="2700" i="1" dirty="0" smtClean="0">
                <a:solidFill>
                  <a:schemeClr val="accent2"/>
                </a:solidFill>
              </a:rPr>
              <a:t>…which villages are located along the mentioned rivers?</a:t>
            </a:r>
            <a:r>
              <a:rPr lang="en-US" sz="2700" dirty="0" smtClean="0"/>
              <a:t> </a:t>
            </a:r>
            <a:r>
              <a:rPr lang="en-US" sz="2700" b="1" i="1" u="sng" dirty="0" smtClean="0">
                <a:solidFill>
                  <a:schemeClr val="accent2"/>
                </a:solidFill>
              </a:rPr>
              <a:t>This is the crucial information for the AOIs selection! </a:t>
            </a:r>
          </a:p>
          <a:p>
            <a:pPr marL="266700" lvl="1" indent="-180975" algn="just" fontAlgn="auto">
              <a:spcAft>
                <a:spcPts val="1200"/>
              </a:spcAft>
              <a:defRPr/>
            </a:pPr>
            <a:r>
              <a:rPr lang="en-US" sz="3800" b="1" dirty="0" smtClean="0">
                <a:solidFill>
                  <a:schemeClr val="tx1"/>
                </a:solidFill>
              </a:rPr>
              <a:t>WHY and HOW: </a:t>
            </a:r>
            <a:r>
              <a:rPr lang="en-US" sz="2700" dirty="0" smtClean="0"/>
              <a:t>heavy rainfall and consequent floods</a:t>
            </a:r>
            <a:r>
              <a:rPr lang="en-US" sz="2700" i="1" dirty="0" smtClean="0">
                <a:solidFill>
                  <a:schemeClr val="accent2"/>
                </a:solidFill>
              </a:rPr>
              <a:t>…besides floods along the mentioned rivers, could we expect other secondary effects of the heavy rainfalls? For example, are the mentioned rivers tributaries of other? If so, where are the junctions located? In the surroundings, are there areas prone to landslides?</a:t>
            </a:r>
            <a:r>
              <a:rPr lang="en-US" sz="2700" dirty="0" smtClean="0"/>
              <a:t> </a:t>
            </a:r>
            <a:r>
              <a:rPr lang="en-US" sz="2700" b="1" i="1" u="sng" dirty="0" smtClean="0">
                <a:solidFill>
                  <a:schemeClr val="accent2"/>
                </a:solidFill>
              </a:rPr>
              <a:t>All these reflections help to plan a proper and effective acquisition of satellite images, taking into account possible evolution of the on going event!</a:t>
            </a:r>
          </a:p>
          <a:p>
            <a:pPr marL="266700" lvl="1" indent="-180975" algn="just" fontAlgn="auto">
              <a:spcAft>
                <a:spcPts val="1200"/>
              </a:spcAft>
              <a:defRPr/>
            </a:pPr>
            <a:r>
              <a:rPr lang="en-US" sz="3800" b="1" dirty="0" smtClean="0">
                <a:solidFill>
                  <a:schemeClr val="tx1"/>
                </a:solidFill>
              </a:rPr>
              <a:t>WHO:</a:t>
            </a:r>
            <a:r>
              <a:rPr lang="en-US" b="1" dirty="0" smtClean="0">
                <a:solidFill>
                  <a:schemeClr val="accent2"/>
                </a:solidFill>
              </a:rPr>
              <a:t> </a:t>
            </a:r>
            <a:r>
              <a:rPr lang="en-US" sz="2700" dirty="0" smtClean="0"/>
              <a:t>more than 1735 households have been affected by the flooding and 6901 people have been evacuated. </a:t>
            </a:r>
            <a:r>
              <a:rPr lang="en-US" sz="2700" i="1" dirty="0" smtClean="0">
                <a:solidFill>
                  <a:schemeClr val="accent2"/>
                </a:solidFill>
              </a:rPr>
              <a:t>Which are the houses evacuated? Where are they located? Where could we safely accommodate the population evacuated? Tents camps? Buildings still functional? How are their accessibility conditions? </a:t>
            </a:r>
            <a:r>
              <a:rPr lang="en-US" sz="2700" b="1" i="1" u="sng" dirty="0" smtClean="0">
                <a:solidFill>
                  <a:schemeClr val="accent2"/>
                </a:solidFill>
              </a:rPr>
              <a:t>This are other examples of </a:t>
            </a:r>
            <a:r>
              <a:rPr lang="en-US" sz="2700" b="1" i="1" u="sng" cap="all" dirty="0" smtClean="0">
                <a:solidFill>
                  <a:schemeClr val="accent1"/>
                </a:solidFill>
              </a:rPr>
              <a:t>information needs </a:t>
            </a:r>
            <a:r>
              <a:rPr lang="en-US" sz="2700" b="1" i="1" u="sng" dirty="0" smtClean="0">
                <a:solidFill>
                  <a:schemeClr val="accent2"/>
                </a:solidFill>
              </a:rPr>
              <a:t>which might be satisfied by the GIO EMS products! </a:t>
            </a:r>
            <a:endParaRPr lang="en-GB" sz="2700" b="1" i="1" u="sng"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grpSp>
        <p:nvGrpSpPr>
          <p:cNvPr id="14" name="Gruppo 13"/>
          <p:cNvGrpSpPr>
            <a:grpSpLocks/>
          </p:cNvGrpSpPr>
          <p:nvPr/>
        </p:nvGrpSpPr>
        <p:grpSpPr bwMode="auto">
          <a:xfrm>
            <a:off x="228600" y="1219200"/>
            <a:ext cx="8610600" cy="4572000"/>
            <a:chOff x="228600" y="1752600"/>
            <a:chExt cx="8610600" cy="4572000"/>
          </a:xfrm>
        </p:grpSpPr>
        <p:grpSp>
          <p:nvGrpSpPr>
            <p:cNvPr id="22538" name="Gruppo 12"/>
            <p:cNvGrpSpPr>
              <a:grpSpLocks/>
            </p:cNvGrpSpPr>
            <p:nvPr/>
          </p:nvGrpSpPr>
          <p:grpSpPr bwMode="auto">
            <a:xfrm>
              <a:off x="228600" y="1752600"/>
              <a:ext cx="5852160" cy="4572000"/>
              <a:chOff x="228600" y="1752600"/>
              <a:chExt cx="5852160" cy="4572000"/>
            </a:xfrm>
          </p:grpSpPr>
          <p:pic>
            <p:nvPicPr>
              <p:cNvPr id="1026" name="Picture 2"/>
              <p:cNvPicPr>
                <a:picLocks noChangeAspect="1" noChangeArrowheads="1"/>
              </p:cNvPicPr>
              <p:nvPr/>
            </p:nvPicPr>
            <p:blipFill>
              <a:blip r:embed="rId3"/>
              <a:srcRect/>
              <a:stretch>
                <a:fillRect/>
              </a:stretch>
            </p:blipFill>
            <p:spPr bwMode="auto">
              <a:xfrm>
                <a:off x="228600" y="1752600"/>
                <a:ext cx="5851525" cy="4572000"/>
              </a:xfrm>
              <a:prstGeom prst="rect">
                <a:avLst/>
              </a:prstGeom>
              <a:ln>
                <a:noFill/>
              </a:ln>
              <a:effectLst>
                <a:outerShdw blurRad="292100" dist="139700" dir="2700000" algn="tl" rotWithShape="0">
                  <a:srgbClr val="333333">
                    <a:alpha val="65000"/>
                  </a:srgbClr>
                </a:outerShdw>
              </a:effectLst>
            </p:spPr>
          </p:pic>
          <p:sp>
            <p:nvSpPr>
              <p:cNvPr id="12" name="Figura a mano libera 11"/>
              <p:cNvSpPr/>
              <p:nvPr/>
            </p:nvSpPr>
            <p:spPr>
              <a:xfrm>
                <a:off x="1352550" y="2676525"/>
                <a:ext cx="3800475" cy="2714625"/>
              </a:xfrm>
              <a:custGeom>
                <a:avLst/>
                <a:gdLst>
                  <a:gd name="connsiteX0" fmla="*/ 552450 w 3800475"/>
                  <a:gd name="connsiteY0" fmla="*/ 0 h 2714625"/>
                  <a:gd name="connsiteX1" fmla="*/ 685800 w 3800475"/>
                  <a:gd name="connsiteY1" fmla="*/ 85725 h 2714625"/>
                  <a:gd name="connsiteX2" fmla="*/ 676275 w 3800475"/>
                  <a:gd name="connsiteY2" fmla="*/ 209550 h 2714625"/>
                  <a:gd name="connsiteX3" fmla="*/ 790575 w 3800475"/>
                  <a:gd name="connsiteY3" fmla="*/ 447675 h 2714625"/>
                  <a:gd name="connsiteX4" fmla="*/ 1285875 w 3800475"/>
                  <a:gd name="connsiteY4" fmla="*/ 742950 h 2714625"/>
                  <a:gd name="connsiteX5" fmla="*/ 1428750 w 3800475"/>
                  <a:gd name="connsiteY5" fmla="*/ 752475 h 2714625"/>
                  <a:gd name="connsiteX6" fmla="*/ 1619250 w 3800475"/>
                  <a:gd name="connsiteY6" fmla="*/ 847725 h 2714625"/>
                  <a:gd name="connsiteX7" fmla="*/ 1809750 w 3800475"/>
                  <a:gd name="connsiteY7" fmla="*/ 781050 h 2714625"/>
                  <a:gd name="connsiteX8" fmla="*/ 1704975 w 3800475"/>
                  <a:gd name="connsiteY8" fmla="*/ 647700 h 2714625"/>
                  <a:gd name="connsiteX9" fmla="*/ 1838325 w 3800475"/>
                  <a:gd name="connsiteY9" fmla="*/ 581025 h 2714625"/>
                  <a:gd name="connsiteX10" fmla="*/ 1752600 w 3800475"/>
                  <a:gd name="connsiteY10" fmla="*/ 504825 h 2714625"/>
                  <a:gd name="connsiteX11" fmla="*/ 1885950 w 3800475"/>
                  <a:gd name="connsiteY11" fmla="*/ 466725 h 2714625"/>
                  <a:gd name="connsiteX12" fmla="*/ 1952625 w 3800475"/>
                  <a:gd name="connsiteY12" fmla="*/ 552450 h 2714625"/>
                  <a:gd name="connsiteX13" fmla="*/ 2095500 w 3800475"/>
                  <a:gd name="connsiteY13" fmla="*/ 666750 h 2714625"/>
                  <a:gd name="connsiteX14" fmla="*/ 2162175 w 3800475"/>
                  <a:gd name="connsiteY14" fmla="*/ 666750 h 2714625"/>
                  <a:gd name="connsiteX15" fmla="*/ 2200275 w 3800475"/>
                  <a:gd name="connsiteY15" fmla="*/ 504825 h 2714625"/>
                  <a:gd name="connsiteX16" fmla="*/ 2657475 w 3800475"/>
                  <a:gd name="connsiteY16" fmla="*/ 333375 h 2714625"/>
                  <a:gd name="connsiteX17" fmla="*/ 2819400 w 3800475"/>
                  <a:gd name="connsiteY17" fmla="*/ 228600 h 2714625"/>
                  <a:gd name="connsiteX18" fmla="*/ 2952750 w 3800475"/>
                  <a:gd name="connsiteY18" fmla="*/ 247650 h 2714625"/>
                  <a:gd name="connsiteX19" fmla="*/ 3019425 w 3800475"/>
                  <a:gd name="connsiteY19" fmla="*/ 190500 h 2714625"/>
                  <a:gd name="connsiteX20" fmla="*/ 3105150 w 3800475"/>
                  <a:gd name="connsiteY20" fmla="*/ 228600 h 2714625"/>
                  <a:gd name="connsiteX21" fmla="*/ 3267075 w 3800475"/>
                  <a:gd name="connsiteY21" fmla="*/ 209550 h 2714625"/>
                  <a:gd name="connsiteX22" fmla="*/ 3486150 w 3800475"/>
                  <a:gd name="connsiteY22" fmla="*/ 323850 h 2714625"/>
                  <a:gd name="connsiteX23" fmla="*/ 3638550 w 3800475"/>
                  <a:gd name="connsiteY23" fmla="*/ 390525 h 2714625"/>
                  <a:gd name="connsiteX24" fmla="*/ 3771900 w 3800475"/>
                  <a:gd name="connsiteY24" fmla="*/ 600075 h 2714625"/>
                  <a:gd name="connsiteX25" fmla="*/ 3771900 w 3800475"/>
                  <a:gd name="connsiteY25" fmla="*/ 847725 h 2714625"/>
                  <a:gd name="connsiteX26" fmla="*/ 3790950 w 3800475"/>
                  <a:gd name="connsiteY26" fmla="*/ 952500 h 2714625"/>
                  <a:gd name="connsiteX27" fmla="*/ 3686175 w 3800475"/>
                  <a:gd name="connsiteY27" fmla="*/ 904875 h 2714625"/>
                  <a:gd name="connsiteX28" fmla="*/ 3724275 w 3800475"/>
                  <a:gd name="connsiteY28" fmla="*/ 1123950 h 2714625"/>
                  <a:gd name="connsiteX29" fmla="*/ 3800475 w 3800475"/>
                  <a:gd name="connsiteY29" fmla="*/ 1114425 h 2714625"/>
                  <a:gd name="connsiteX30" fmla="*/ 3733800 w 3800475"/>
                  <a:gd name="connsiteY30" fmla="*/ 1524000 h 2714625"/>
                  <a:gd name="connsiteX31" fmla="*/ 3619500 w 3800475"/>
                  <a:gd name="connsiteY31" fmla="*/ 1952625 h 2714625"/>
                  <a:gd name="connsiteX32" fmla="*/ 3581400 w 3800475"/>
                  <a:gd name="connsiteY32" fmla="*/ 2114550 h 2714625"/>
                  <a:gd name="connsiteX33" fmla="*/ 3486150 w 3800475"/>
                  <a:gd name="connsiteY33" fmla="*/ 2190750 h 2714625"/>
                  <a:gd name="connsiteX34" fmla="*/ 3190875 w 3800475"/>
                  <a:gd name="connsiteY34" fmla="*/ 2190750 h 2714625"/>
                  <a:gd name="connsiteX35" fmla="*/ 2724150 w 3800475"/>
                  <a:gd name="connsiteY35" fmla="*/ 2228850 h 2714625"/>
                  <a:gd name="connsiteX36" fmla="*/ 2400300 w 3800475"/>
                  <a:gd name="connsiteY36" fmla="*/ 2381250 h 2714625"/>
                  <a:gd name="connsiteX37" fmla="*/ 2181225 w 3800475"/>
                  <a:gd name="connsiteY37" fmla="*/ 2619375 h 2714625"/>
                  <a:gd name="connsiteX38" fmla="*/ 2095500 w 3800475"/>
                  <a:gd name="connsiteY38" fmla="*/ 2714625 h 2714625"/>
                  <a:gd name="connsiteX39" fmla="*/ 1657350 w 3800475"/>
                  <a:gd name="connsiteY39" fmla="*/ 2686050 h 2714625"/>
                  <a:gd name="connsiteX40" fmla="*/ 1524000 w 3800475"/>
                  <a:gd name="connsiteY40" fmla="*/ 2619375 h 2714625"/>
                  <a:gd name="connsiteX41" fmla="*/ 1314450 w 3800475"/>
                  <a:gd name="connsiteY41" fmla="*/ 2619375 h 2714625"/>
                  <a:gd name="connsiteX42" fmla="*/ 1304925 w 3800475"/>
                  <a:gd name="connsiteY42" fmla="*/ 2676525 h 2714625"/>
                  <a:gd name="connsiteX43" fmla="*/ 1228725 w 3800475"/>
                  <a:gd name="connsiteY43" fmla="*/ 2533650 h 2714625"/>
                  <a:gd name="connsiteX44" fmla="*/ 1152525 w 3800475"/>
                  <a:gd name="connsiteY44" fmla="*/ 2647950 h 2714625"/>
                  <a:gd name="connsiteX45" fmla="*/ 981075 w 3800475"/>
                  <a:gd name="connsiteY45" fmla="*/ 2657475 h 2714625"/>
                  <a:gd name="connsiteX46" fmla="*/ 1047750 w 3800475"/>
                  <a:gd name="connsiteY46" fmla="*/ 2476500 h 2714625"/>
                  <a:gd name="connsiteX47" fmla="*/ 962025 w 3800475"/>
                  <a:gd name="connsiteY47" fmla="*/ 2466975 h 2714625"/>
                  <a:gd name="connsiteX48" fmla="*/ 838200 w 3800475"/>
                  <a:gd name="connsiteY48" fmla="*/ 2657475 h 2714625"/>
                  <a:gd name="connsiteX49" fmla="*/ 790575 w 3800475"/>
                  <a:gd name="connsiteY49" fmla="*/ 2638425 h 2714625"/>
                  <a:gd name="connsiteX50" fmla="*/ 742950 w 3800475"/>
                  <a:gd name="connsiteY50" fmla="*/ 2562225 h 2714625"/>
                  <a:gd name="connsiteX51" fmla="*/ 762000 w 3800475"/>
                  <a:gd name="connsiteY51" fmla="*/ 2505075 h 2714625"/>
                  <a:gd name="connsiteX52" fmla="*/ 657225 w 3800475"/>
                  <a:gd name="connsiteY52" fmla="*/ 2505075 h 2714625"/>
                  <a:gd name="connsiteX53" fmla="*/ 628650 w 3800475"/>
                  <a:gd name="connsiteY53" fmla="*/ 2428875 h 2714625"/>
                  <a:gd name="connsiteX54" fmla="*/ 447675 w 3800475"/>
                  <a:gd name="connsiteY54" fmla="*/ 2209800 h 2714625"/>
                  <a:gd name="connsiteX55" fmla="*/ 314325 w 3800475"/>
                  <a:gd name="connsiteY55" fmla="*/ 2257425 h 2714625"/>
                  <a:gd name="connsiteX56" fmla="*/ 323850 w 3800475"/>
                  <a:gd name="connsiteY56" fmla="*/ 2105025 h 2714625"/>
                  <a:gd name="connsiteX57" fmla="*/ 114300 w 3800475"/>
                  <a:gd name="connsiteY57" fmla="*/ 2057400 h 2714625"/>
                  <a:gd name="connsiteX58" fmla="*/ 228600 w 3800475"/>
                  <a:gd name="connsiteY58" fmla="*/ 1800225 h 2714625"/>
                  <a:gd name="connsiteX59" fmla="*/ 209550 w 3800475"/>
                  <a:gd name="connsiteY59" fmla="*/ 1685925 h 2714625"/>
                  <a:gd name="connsiteX60" fmla="*/ 285750 w 3800475"/>
                  <a:gd name="connsiteY60" fmla="*/ 1571625 h 2714625"/>
                  <a:gd name="connsiteX61" fmla="*/ 238125 w 3800475"/>
                  <a:gd name="connsiteY61" fmla="*/ 1447800 h 2714625"/>
                  <a:gd name="connsiteX62" fmla="*/ 285750 w 3800475"/>
                  <a:gd name="connsiteY62" fmla="*/ 1381125 h 2714625"/>
                  <a:gd name="connsiteX63" fmla="*/ 285750 w 3800475"/>
                  <a:gd name="connsiteY63" fmla="*/ 1209675 h 2714625"/>
                  <a:gd name="connsiteX64" fmla="*/ 390525 w 3800475"/>
                  <a:gd name="connsiteY64" fmla="*/ 1133475 h 2714625"/>
                  <a:gd name="connsiteX65" fmla="*/ 361950 w 3800475"/>
                  <a:gd name="connsiteY65" fmla="*/ 1085850 h 2714625"/>
                  <a:gd name="connsiteX66" fmla="*/ 400050 w 3800475"/>
                  <a:gd name="connsiteY66" fmla="*/ 1019175 h 2714625"/>
                  <a:gd name="connsiteX67" fmla="*/ 228600 w 3800475"/>
                  <a:gd name="connsiteY67" fmla="*/ 857250 h 2714625"/>
                  <a:gd name="connsiteX68" fmla="*/ 304800 w 3800475"/>
                  <a:gd name="connsiteY68" fmla="*/ 714375 h 2714625"/>
                  <a:gd name="connsiteX69" fmla="*/ 257175 w 3800475"/>
                  <a:gd name="connsiteY69" fmla="*/ 666750 h 2714625"/>
                  <a:gd name="connsiteX70" fmla="*/ 171450 w 3800475"/>
                  <a:gd name="connsiteY70" fmla="*/ 714375 h 2714625"/>
                  <a:gd name="connsiteX71" fmla="*/ 0 w 3800475"/>
                  <a:gd name="connsiteY71" fmla="*/ 514350 h 2714625"/>
                  <a:gd name="connsiteX72" fmla="*/ 95250 w 3800475"/>
                  <a:gd name="connsiteY72" fmla="*/ 180975 h 2714625"/>
                  <a:gd name="connsiteX73" fmla="*/ 219075 w 3800475"/>
                  <a:gd name="connsiteY73" fmla="*/ 104775 h 2714625"/>
                  <a:gd name="connsiteX74" fmla="*/ 371475 w 3800475"/>
                  <a:gd name="connsiteY74" fmla="*/ 114300 h 2714625"/>
                  <a:gd name="connsiteX75" fmla="*/ 419100 w 3800475"/>
                  <a:gd name="connsiteY75" fmla="*/ 180975 h 2714625"/>
                  <a:gd name="connsiteX76" fmla="*/ 476250 w 3800475"/>
                  <a:gd name="connsiteY76" fmla="*/ 190500 h 2714625"/>
                  <a:gd name="connsiteX77" fmla="*/ 542925 w 3800475"/>
                  <a:gd name="connsiteY77" fmla="*/ 114300 h 2714625"/>
                  <a:gd name="connsiteX78" fmla="*/ 552450 w 3800475"/>
                  <a:gd name="connsiteY78"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00475" h="2714625">
                    <a:moveTo>
                      <a:pt x="552450" y="0"/>
                    </a:moveTo>
                    <a:lnTo>
                      <a:pt x="685800" y="85725"/>
                    </a:lnTo>
                    <a:lnTo>
                      <a:pt x="676275" y="209550"/>
                    </a:lnTo>
                    <a:lnTo>
                      <a:pt x="790575" y="447675"/>
                    </a:lnTo>
                    <a:lnTo>
                      <a:pt x="1285875" y="742950"/>
                    </a:lnTo>
                    <a:lnTo>
                      <a:pt x="1428750" y="752475"/>
                    </a:lnTo>
                    <a:lnTo>
                      <a:pt x="1619250" y="847725"/>
                    </a:lnTo>
                    <a:lnTo>
                      <a:pt x="1809750" y="781050"/>
                    </a:lnTo>
                    <a:lnTo>
                      <a:pt x="1704975" y="647700"/>
                    </a:lnTo>
                    <a:lnTo>
                      <a:pt x="1838325" y="581025"/>
                    </a:lnTo>
                    <a:lnTo>
                      <a:pt x="1752600" y="504825"/>
                    </a:lnTo>
                    <a:lnTo>
                      <a:pt x="1885950" y="466725"/>
                    </a:lnTo>
                    <a:lnTo>
                      <a:pt x="1952625" y="552450"/>
                    </a:lnTo>
                    <a:lnTo>
                      <a:pt x="2095500" y="666750"/>
                    </a:lnTo>
                    <a:lnTo>
                      <a:pt x="2162175" y="666750"/>
                    </a:lnTo>
                    <a:lnTo>
                      <a:pt x="2200275" y="504825"/>
                    </a:lnTo>
                    <a:lnTo>
                      <a:pt x="2657475" y="333375"/>
                    </a:lnTo>
                    <a:lnTo>
                      <a:pt x="2819400" y="228600"/>
                    </a:lnTo>
                    <a:lnTo>
                      <a:pt x="2952750" y="247650"/>
                    </a:lnTo>
                    <a:lnTo>
                      <a:pt x="3019425" y="190500"/>
                    </a:lnTo>
                    <a:lnTo>
                      <a:pt x="3105150" y="228600"/>
                    </a:lnTo>
                    <a:lnTo>
                      <a:pt x="3267075" y="209550"/>
                    </a:lnTo>
                    <a:lnTo>
                      <a:pt x="3486150" y="323850"/>
                    </a:lnTo>
                    <a:lnTo>
                      <a:pt x="3638550" y="390525"/>
                    </a:lnTo>
                    <a:lnTo>
                      <a:pt x="3771900" y="600075"/>
                    </a:lnTo>
                    <a:lnTo>
                      <a:pt x="3771900" y="847725"/>
                    </a:lnTo>
                    <a:lnTo>
                      <a:pt x="3790950" y="952500"/>
                    </a:lnTo>
                    <a:lnTo>
                      <a:pt x="3686175" y="904875"/>
                    </a:lnTo>
                    <a:lnTo>
                      <a:pt x="3724275" y="1123950"/>
                    </a:lnTo>
                    <a:lnTo>
                      <a:pt x="3800475" y="1114425"/>
                    </a:lnTo>
                    <a:lnTo>
                      <a:pt x="3733800" y="1524000"/>
                    </a:lnTo>
                    <a:lnTo>
                      <a:pt x="3619500" y="1952625"/>
                    </a:lnTo>
                    <a:lnTo>
                      <a:pt x="3581400" y="2114550"/>
                    </a:lnTo>
                    <a:lnTo>
                      <a:pt x="3486150" y="2190750"/>
                    </a:lnTo>
                    <a:lnTo>
                      <a:pt x="3190875" y="2190750"/>
                    </a:lnTo>
                    <a:lnTo>
                      <a:pt x="2724150" y="2228850"/>
                    </a:lnTo>
                    <a:lnTo>
                      <a:pt x="2400300" y="2381250"/>
                    </a:lnTo>
                    <a:lnTo>
                      <a:pt x="2181225" y="2619375"/>
                    </a:lnTo>
                    <a:lnTo>
                      <a:pt x="2095500" y="2714625"/>
                    </a:lnTo>
                    <a:lnTo>
                      <a:pt x="1657350" y="2686050"/>
                    </a:lnTo>
                    <a:lnTo>
                      <a:pt x="1524000" y="2619375"/>
                    </a:lnTo>
                    <a:lnTo>
                      <a:pt x="1314450" y="2619375"/>
                    </a:lnTo>
                    <a:lnTo>
                      <a:pt x="1304925" y="2676525"/>
                    </a:lnTo>
                    <a:lnTo>
                      <a:pt x="1228725" y="2533650"/>
                    </a:lnTo>
                    <a:lnTo>
                      <a:pt x="1152525" y="2647950"/>
                    </a:lnTo>
                    <a:lnTo>
                      <a:pt x="981075" y="2657475"/>
                    </a:lnTo>
                    <a:lnTo>
                      <a:pt x="1047750" y="2476500"/>
                    </a:lnTo>
                    <a:lnTo>
                      <a:pt x="962025" y="2466975"/>
                    </a:lnTo>
                    <a:lnTo>
                      <a:pt x="838200" y="2657475"/>
                    </a:lnTo>
                    <a:lnTo>
                      <a:pt x="790575" y="2638425"/>
                    </a:lnTo>
                    <a:lnTo>
                      <a:pt x="742950" y="2562225"/>
                    </a:lnTo>
                    <a:lnTo>
                      <a:pt x="762000" y="2505075"/>
                    </a:lnTo>
                    <a:lnTo>
                      <a:pt x="657225" y="2505075"/>
                    </a:lnTo>
                    <a:lnTo>
                      <a:pt x="628650" y="2428875"/>
                    </a:lnTo>
                    <a:lnTo>
                      <a:pt x="447675" y="2209800"/>
                    </a:lnTo>
                    <a:lnTo>
                      <a:pt x="314325" y="2257425"/>
                    </a:lnTo>
                    <a:lnTo>
                      <a:pt x="323850" y="2105025"/>
                    </a:lnTo>
                    <a:lnTo>
                      <a:pt x="114300" y="2057400"/>
                    </a:lnTo>
                    <a:lnTo>
                      <a:pt x="228600" y="1800225"/>
                    </a:lnTo>
                    <a:lnTo>
                      <a:pt x="209550" y="1685925"/>
                    </a:lnTo>
                    <a:lnTo>
                      <a:pt x="285750" y="1571625"/>
                    </a:lnTo>
                    <a:lnTo>
                      <a:pt x="238125" y="1447800"/>
                    </a:lnTo>
                    <a:lnTo>
                      <a:pt x="285750" y="1381125"/>
                    </a:lnTo>
                    <a:lnTo>
                      <a:pt x="285750" y="1209675"/>
                    </a:lnTo>
                    <a:lnTo>
                      <a:pt x="390525" y="1133475"/>
                    </a:lnTo>
                    <a:lnTo>
                      <a:pt x="361950" y="1085850"/>
                    </a:lnTo>
                    <a:lnTo>
                      <a:pt x="400050" y="1019175"/>
                    </a:lnTo>
                    <a:lnTo>
                      <a:pt x="228600" y="857250"/>
                    </a:lnTo>
                    <a:lnTo>
                      <a:pt x="304800" y="714375"/>
                    </a:lnTo>
                    <a:lnTo>
                      <a:pt x="257175" y="666750"/>
                    </a:lnTo>
                    <a:lnTo>
                      <a:pt x="171450" y="714375"/>
                    </a:lnTo>
                    <a:lnTo>
                      <a:pt x="0" y="514350"/>
                    </a:lnTo>
                    <a:lnTo>
                      <a:pt x="95250" y="180975"/>
                    </a:lnTo>
                    <a:lnTo>
                      <a:pt x="219075" y="104775"/>
                    </a:lnTo>
                    <a:lnTo>
                      <a:pt x="371475" y="114300"/>
                    </a:lnTo>
                    <a:lnTo>
                      <a:pt x="419100" y="180975"/>
                    </a:lnTo>
                    <a:lnTo>
                      <a:pt x="476250" y="190500"/>
                    </a:lnTo>
                    <a:lnTo>
                      <a:pt x="542925" y="114300"/>
                    </a:lnTo>
                    <a:lnTo>
                      <a:pt x="552450" y="0"/>
                    </a:lnTo>
                    <a:close/>
                  </a:path>
                </a:pathLst>
              </a:cu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5" name="CasellaDiTesto 4"/>
            <p:cNvSpPr txBox="1"/>
            <p:nvPr/>
          </p:nvSpPr>
          <p:spPr>
            <a:xfrm>
              <a:off x="6400800" y="1828800"/>
              <a:ext cx="2438400" cy="430213"/>
            </a:xfrm>
            <a:prstGeom prst="rect">
              <a:avLst/>
            </a:prstGeom>
            <a:noFill/>
          </p:spPr>
          <p:txBody>
            <a:bodyPr>
              <a:spAutoFit/>
            </a:bodyPr>
            <a:lstStyle/>
            <a:p>
              <a:pPr fontAlgn="auto">
                <a:spcBef>
                  <a:spcPts val="0"/>
                </a:spcBef>
                <a:spcAft>
                  <a:spcPts val="0"/>
                </a:spcAft>
                <a:defRPr/>
              </a:pPr>
              <a:r>
                <a:rPr lang="it-IT" sz="2200" b="1" dirty="0" err="1">
                  <a:solidFill>
                    <a:schemeClr val="tx2">
                      <a:lumMod val="60000"/>
                      <a:lumOff val="40000"/>
                    </a:schemeClr>
                  </a:solidFill>
                  <a:latin typeface="+mn-lt"/>
                  <a:cs typeface="+mn-cs"/>
                </a:rPr>
                <a:t>Tulcea</a:t>
              </a:r>
              <a:r>
                <a:rPr lang="it-IT" sz="2200" b="1" dirty="0">
                  <a:solidFill>
                    <a:schemeClr val="tx2">
                      <a:lumMod val="60000"/>
                      <a:lumOff val="40000"/>
                    </a:schemeClr>
                  </a:solidFill>
                  <a:latin typeface="+mn-lt"/>
                  <a:cs typeface="+mn-cs"/>
                </a:rPr>
                <a:t> </a:t>
              </a:r>
              <a:r>
                <a:rPr lang="it-IT" sz="2200" b="1" dirty="0" err="1">
                  <a:solidFill>
                    <a:schemeClr val="tx2">
                      <a:lumMod val="60000"/>
                      <a:lumOff val="40000"/>
                    </a:schemeClr>
                  </a:solidFill>
                  <a:latin typeface="+mn-lt"/>
                  <a:cs typeface="+mn-cs"/>
                </a:rPr>
                <a:t>county</a:t>
              </a:r>
              <a:endParaRPr lang="it-IT" sz="2200" b="1" dirty="0">
                <a:solidFill>
                  <a:schemeClr val="tx2">
                    <a:lumMod val="60000"/>
                    <a:lumOff val="40000"/>
                  </a:schemeClr>
                </a:solidFill>
                <a:latin typeface="+mn-lt"/>
                <a:cs typeface="+mn-cs"/>
              </a:endParaRPr>
            </a:p>
          </p:txBody>
        </p:sp>
      </p:grpSp>
      <p:grpSp>
        <p:nvGrpSpPr>
          <p:cNvPr id="9" name="Gruppo 8"/>
          <p:cNvGrpSpPr>
            <a:grpSpLocks/>
          </p:cNvGrpSpPr>
          <p:nvPr/>
        </p:nvGrpSpPr>
        <p:grpSpPr bwMode="auto">
          <a:xfrm>
            <a:off x="381000" y="1360488"/>
            <a:ext cx="8458200" cy="4583112"/>
            <a:chOff x="381000" y="1893094"/>
            <a:chExt cx="8458200" cy="4583906"/>
          </a:xfrm>
        </p:grpSpPr>
        <p:pic>
          <p:nvPicPr>
            <p:cNvPr id="1028" name="Picture 4"/>
            <p:cNvPicPr>
              <a:picLocks noChangeAspect="1" noChangeArrowheads="1"/>
            </p:cNvPicPr>
            <p:nvPr/>
          </p:nvPicPr>
          <p:blipFill>
            <a:blip r:embed="rId4"/>
            <a:srcRect/>
            <a:stretch>
              <a:fillRect/>
            </a:stretch>
          </p:blipFill>
          <p:spPr bwMode="auto">
            <a:xfrm>
              <a:off x="381000" y="1893094"/>
              <a:ext cx="5867400" cy="4583906"/>
            </a:xfrm>
            <a:prstGeom prst="rect">
              <a:avLst/>
            </a:prstGeom>
            <a:ln>
              <a:noFill/>
            </a:ln>
            <a:effectLst>
              <a:outerShdw blurRad="292100" dist="139700" dir="2700000" algn="tl" rotWithShape="0">
                <a:srgbClr val="333333">
                  <a:alpha val="65000"/>
                </a:srgbClr>
              </a:outerShdw>
            </a:effectLst>
          </p:spPr>
        </p:pic>
        <p:sp>
          <p:nvSpPr>
            <p:cNvPr id="22537" name="CasellaDiTesto 7"/>
            <p:cNvSpPr txBox="1">
              <a:spLocks noChangeArrowheads="1"/>
            </p:cNvSpPr>
            <p:nvPr/>
          </p:nvSpPr>
          <p:spPr bwMode="auto">
            <a:xfrm>
              <a:off x="6400800" y="2277070"/>
              <a:ext cx="2438400" cy="923330"/>
            </a:xfrm>
            <a:prstGeom prst="rect">
              <a:avLst/>
            </a:prstGeom>
            <a:noFill/>
            <a:ln w="9525">
              <a:noFill/>
              <a:miter lim="800000"/>
              <a:headEnd/>
              <a:tailEnd/>
            </a:ln>
          </p:spPr>
          <p:txBody>
            <a:bodyPr>
              <a:spAutoFit/>
            </a:bodyPr>
            <a:lstStyle/>
            <a:p>
              <a:r>
                <a:rPr lang="it-IT">
                  <a:latin typeface="Calibri" pitchFamily="34" charset="0"/>
                </a:rPr>
                <a:t>About 130 x 80 km = </a:t>
              </a:r>
              <a:r>
                <a:rPr lang="it-IT" b="1">
                  <a:latin typeface="Calibri" pitchFamily="34" charset="0"/>
                </a:rPr>
                <a:t>10.400 Km</a:t>
              </a:r>
              <a:r>
                <a:rPr lang="it-IT" b="1" baseline="30000">
                  <a:latin typeface="Calibri" pitchFamily="34" charset="0"/>
                </a:rPr>
                <a:t>2</a:t>
              </a:r>
            </a:p>
            <a:p>
              <a:endParaRPr lang="it-IT">
                <a:latin typeface="Calibri" pitchFamily="34" charset="0"/>
              </a:endParaRPr>
            </a:p>
          </p:txBody>
        </p:sp>
      </p:grpSp>
      <p:pic>
        <p:nvPicPr>
          <p:cNvPr id="1029" name="Picture 5"/>
          <p:cNvPicPr>
            <a:picLocks noChangeAspect="1" noChangeArrowheads="1"/>
          </p:cNvPicPr>
          <p:nvPr/>
        </p:nvPicPr>
        <p:blipFill>
          <a:blip r:embed="rId5"/>
          <a:srcRect/>
          <a:stretch>
            <a:fillRect/>
          </a:stretch>
        </p:blipFill>
        <p:spPr bwMode="auto">
          <a:xfrm>
            <a:off x="990600" y="2895600"/>
            <a:ext cx="7924800" cy="1660525"/>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152400" y="4953000"/>
            <a:ext cx="8762999" cy="461665"/>
          </a:xfrm>
          <a:prstGeom prst="rect">
            <a:avLst/>
          </a:prstGeom>
          <a:ln>
            <a:noFill/>
          </a:ln>
          <a:effectLst>
            <a:outerShdw blurRad="292100" dist="139700" dir="2700000" algn="tl" rotWithShape="0">
              <a:srgbClr val="333333">
                <a:alpha val="65000"/>
              </a:srgb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400" b="1" dirty="0"/>
              <a:t>1000 : 50.000 = 10.400 : x 	</a:t>
            </a:r>
            <a:r>
              <a:rPr lang="it-IT" sz="2400" b="1" dirty="0" err="1"/>
              <a:t>…therefore</a:t>
            </a:r>
            <a:r>
              <a:rPr lang="it-IT" sz="2400" b="1" dirty="0"/>
              <a:t>  </a:t>
            </a:r>
            <a:r>
              <a:rPr lang="it-IT" sz="2400" b="1" dirty="0" err="1"/>
              <a:t>we</a:t>
            </a:r>
            <a:r>
              <a:rPr lang="it-IT" sz="2400" b="1" dirty="0"/>
              <a:t> </a:t>
            </a:r>
            <a:r>
              <a:rPr lang="it-IT" sz="2400" b="1" dirty="0" err="1"/>
              <a:t>would</a:t>
            </a:r>
            <a:r>
              <a:rPr lang="it-IT" sz="2400" b="1" dirty="0"/>
              <a:t> </a:t>
            </a:r>
            <a:r>
              <a:rPr lang="it-IT" sz="2400" b="1" dirty="0" err="1"/>
              <a:t>have</a:t>
            </a:r>
            <a:r>
              <a:rPr lang="it-IT" sz="2400" b="1" dirty="0"/>
              <a:t> 1: 520.000</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pic>
        <p:nvPicPr>
          <p:cNvPr id="2050" name="Picture 2"/>
          <p:cNvPicPr>
            <a:picLocks noChangeAspect="1" noChangeArrowheads="1"/>
          </p:cNvPicPr>
          <p:nvPr/>
        </p:nvPicPr>
        <p:blipFill>
          <a:blip r:embed="rId3"/>
          <a:srcRect/>
          <a:stretch>
            <a:fillRect/>
          </a:stretch>
        </p:blipFill>
        <p:spPr bwMode="auto">
          <a:xfrm>
            <a:off x="533400" y="1752600"/>
            <a:ext cx="4343400" cy="4343400"/>
          </a:xfrm>
          <a:prstGeom prst="rect">
            <a:avLst/>
          </a:prstGeom>
          <a:ln>
            <a:noFill/>
          </a:ln>
          <a:effectLst>
            <a:outerShdw blurRad="292100" dist="139700" dir="2700000" algn="tl" rotWithShape="0">
              <a:srgbClr val="333333">
                <a:alpha val="65000"/>
              </a:srgbClr>
            </a:outerShdw>
          </a:effectLst>
        </p:spPr>
      </p:pic>
      <p:sp>
        <p:nvSpPr>
          <p:cNvPr id="12" name="CasellaDiTesto 11"/>
          <p:cNvSpPr txBox="1"/>
          <p:nvPr/>
        </p:nvSpPr>
        <p:spPr>
          <a:xfrm>
            <a:off x="5334000" y="1981200"/>
            <a:ext cx="3505200" cy="1938338"/>
          </a:xfrm>
          <a:prstGeom prst="rect">
            <a:avLst/>
          </a:prstGeom>
          <a:noFill/>
        </p:spPr>
        <p:txBody>
          <a:bodyPr>
            <a:spAutoFit/>
          </a:bodyPr>
          <a:lstStyle/>
          <a:p>
            <a:pPr fontAlgn="auto">
              <a:spcBef>
                <a:spcPts val="0"/>
              </a:spcBef>
              <a:spcAft>
                <a:spcPts val="0"/>
              </a:spcAft>
              <a:defRPr/>
            </a:pPr>
            <a:r>
              <a:rPr lang="it-IT" sz="2200" b="1" dirty="0" err="1">
                <a:solidFill>
                  <a:schemeClr val="tx2">
                    <a:lumMod val="60000"/>
                    <a:lumOff val="40000"/>
                  </a:schemeClr>
                </a:solidFill>
                <a:latin typeface="+mn-lt"/>
                <a:cs typeface="+mn-cs"/>
              </a:rPr>
              <a:t>Typical</a:t>
            </a:r>
            <a:r>
              <a:rPr lang="it-IT" sz="2200" b="1" dirty="0">
                <a:solidFill>
                  <a:schemeClr val="tx2">
                    <a:lumMod val="60000"/>
                    <a:lumOff val="40000"/>
                  </a:schemeClr>
                </a:solidFill>
                <a:latin typeface="+mn-lt"/>
                <a:cs typeface="+mn-cs"/>
              </a:rPr>
              <a:t> </a:t>
            </a:r>
            <a:r>
              <a:rPr lang="it-IT" sz="2200" b="1" dirty="0" err="1">
                <a:solidFill>
                  <a:schemeClr val="tx2">
                    <a:lumMod val="60000"/>
                    <a:lumOff val="40000"/>
                  </a:schemeClr>
                </a:solidFill>
                <a:latin typeface="+mn-lt"/>
                <a:cs typeface="+mn-cs"/>
              </a:rPr>
              <a:t>example</a:t>
            </a:r>
            <a:r>
              <a:rPr lang="it-IT" sz="2200" b="1" dirty="0">
                <a:solidFill>
                  <a:schemeClr val="tx2">
                    <a:lumMod val="60000"/>
                    <a:lumOff val="40000"/>
                  </a:schemeClr>
                </a:solidFill>
                <a:latin typeface="+mn-lt"/>
                <a:cs typeface="+mn-cs"/>
              </a:rPr>
              <a:t> </a:t>
            </a:r>
            <a:r>
              <a:rPr lang="it-IT" sz="2200" b="1" dirty="0" err="1">
                <a:solidFill>
                  <a:schemeClr val="tx2">
                    <a:lumMod val="60000"/>
                    <a:lumOff val="40000"/>
                  </a:schemeClr>
                </a:solidFill>
                <a:latin typeface="+mn-lt"/>
                <a:cs typeface="+mn-cs"/>
              </a:rPr>
              <a:t>of</a:t>
            </a:r>
            <a:r>
              <a:rPr lang="it-IT" sz="2200" b="1" dirty="0">
                <a:solidFill>
                  <a:schemeClr val="tx2">
                    <a:lumMod val="60000"/>
                    <a:lumOff val="40000"/>
                  </a:schemeClr>
                </a:solidFill>
                <a:latin typeface="+mn-lt"/>
                <a:cs typeface="+mn-cs"/>
              </a:rPr>
              <a:t> a </a:t>
            </a:r>
            <a:r>
              <a:rPr lang="it-IT" sz="2200" b="1" dirty="0" err="1">
                <a:solidFill>
                  <a:schemeClr val="tx2">
                    <a:lumMod val="60000"/>
                    <a:lumOff val="40000"/>
                  </a:schemeClr>
                </a:solidFill>
                <a:latin typeface="+mn-lt"/>
                <a:cs typeface="+mn-cs"/>
              </a:rPr>
              <a:t>map</a:t>
            </a:r>
            <a:r>
              <a:rPr lang="it-IT" sz="2200" b="1" dirty="0">
                <a:solidFill>
                  <a:schemeClr val="tx2">
                    <a:lumMod val="60000"/>
                    <a:lumOff val="40000"/>
                  </a:schemeClr>
                </a:solidFill>
                <a:latin typeface="+mn-lt"/>
                <a:cs typeface="+mn-cs"/>
              </a:rPr>
              <a:t> 1:500.000</a:t>
            </a:r>
          </a:p>
          <a:p>
            <a:pPr fontAlgn="auto">
              <a:spcBef>
                <a:spcPts val="0"/>
              </a:spcBef>
              <a:spcAft>
                <a:spcPts val="0"/>
              </a:spcAft>
              <a:defRPr/>
            </a:pPr>
            <a:endParaRPr lang="it-IT" sz="2200" b="1" dirty="0">
              <a:solidFill>
                <a:schemeClr val="tx2">
                  <a:lumMod val="60000"/>
                  <a:lumOff val="40000"/>
                </a:schemeClr>
              </a:solidFill>
              <a:latin typeface="+mn-lt"/>
              <a:cs typeface="+mn-cs"/>
            </a:endParaRPr>
          </a:p>
          <a:p>
            <a:pPr fontAlgn="auto">
              <a:spcBef>
                <a:spcPts val="0"/>
              </a:spcBef>
              <a:spcAft>
                <a:spcPts val="0"/>
              </a:spcAft>
              <a:buFont typeface="Arial" pitchFamily="34" charset="0"/>
              <a:buChar char="•"/>
              <a:defRPr/>
            </a:pPr>
            <a:r>
              <a:rPr lang="it-IT" dirty="0">
                <a:latin typeface="+mn-lt"/>
                <a:cs typeface="+mn-cs"/>
              </a:rPr>
              <a:t> Street </a:t>
            </a:r>
            <a:r>
              <a:rPr lang="it-IT" dirty="0" err="1">
                <a:latin typeface="+mn-lt"/>
                <a:cs typeface="+mn-cs"/>
              </a:rPr>
              <a:t>maps</a:t>
            </a:r>
            <a:endParaRPr lang="it-IT" dirty="0">
              <a:latin typeface="+mn-lt"/>
              <a:cs typeface="+mn-cs"/>
            </a:endParaRPr>
          </a:p>
          <a:p>
            <a:pPr fontAlgn="auto">
              <a:spcBef>
                <a:spcPts val="0"/>
              </a:spcBef>
              <a:spcAft>
                <a:spcPts val="0"/>
              </a:spcAft>
              <a:buFont typeface="Arial" pitchFamily="34" charset="0"/>
              <a:buChar char="•"/>
              <a:defRPr/>
            </a:pPr>
            <a:r>
              <a:rPr lang="it-IT" dirty="0">
                <a:latin typeface="+mn-lt"/>
                <a:cs typeface="+mn-cs"/>
              </a:rPr>
              <a:t> </a:t>
            </a:r>
            <a:r>
              <a:rPr lang="it-IT" dirty="0" err="1">
                <a:latin typeface="+mn-lt"/>
                <a:cs typeface="+mn-cs"/>
              </a:rPr>
              <a:t>Tourist</a:t>
            </a:r>
            <a:r>
              <a:rPr lang="it-IT" dirty="0">
                <a:latin typeface="+mn-lt"/>
                <a:cs typeface="+mn-cs"/>
              </a:rPr>
              <a:t> </a:t>
            </a:r>
            <a:r>
              <a:rPr lang="it-IT" dirty="0" err="1">
                <a:latin typeface="+mn-lt"/>
                <a:cs typeface="+mn-cs"/>
              </a:rPr>
              <a:t>guides</a:t>
            </a:r>
            <a:endParaRPr lang="it-IT" dirty="0">
              <a:latin typeface="+mn-lt"/>
              <a:cs typeface="+mn-cs"/>
            </a:endParaRPr>
          </a:p>
          <a:p>
            <a:pPr fontAlgn="auto">
              <a:spcBef>
                <a:spcPts val="0"/>
              </a:spcBef>
              <a:spcAft>
                <a:spcPts val="0"/>
              </a:spcAft>
              <a:buFont typeface="Arial" pitchFamily="34" charset="0"/>
              <a:buChar char="•"/>
              <a:defRPr/>
            </a:pPr>
            <a:r>
              <a:rPr lang="it-IT" dirty="0">
                <a:latin typeface="+mn-lt"/>
                <a:cs typeface="+mn-cs"/>
              </a:rPr>
              <a:t> </a:t>
            </a:r>
            <a:r>
              <a:rPr lang="it-IT" dirty="0" err="1">
                <a:latin typeface="+mn-lt"/>
                <a:cs typeface="+mn-cs"/>
              </a:rPr>
              <a:t>or…</a:t>
            </a:r>
            <a:endParaRPr lang="it-IT" dirty="0">
              <a:latin typeface="+mn-lt"/>
              <a:cs typeface="+mn-cs"/>
            </a:endParaRPr>
          </a:p>
        </p:txBody>
      </p:sp>
      <p:sp>
        <p:nvSpPr>
          <p:cNvPr id="13" name="Rettangolo 12"/>
          <p:cNvSpPr>
            <a:spLocks noChangeArrowheads="1"/>
          </p:cNvSpPr>
          <p:nvPr/>
        </p:nvSpPr>
        <p:spPr bwMode="auto">
          <a:xfrm>
            <a:off x="4932363" y="1143000"/>
            <a:ext cx="4211637" cy="307975"/>
          </a:xfrm>
          <a:prstGeom prst="rect">
            <a:avLst/>
          </a:prstGeom>
          <a:noFill/>
          <a:ln w="9525">
            <a:noFill/>
            <a:miter lim="800000"/>
            <a:headEnd/>
            <a:tailEnd/>
          </a:ln>
        </p:spPr>
        <p:txBody>
          <a:bodyPr wrap="none">
            <a:spAutoFit/>
          </a:bodyPr>
          <a:lstStyle/>
          <a:p>
            <a:r>
              <a:rPr lang="it-IT" sz="1400" i="1">
                <a:latin typeface="Calibri" pitchFamily="34" charset="0"/>
              </a:rPr>
              <a:t>Source: http://global-atlas.jrc.it/get_data.asp?FIPS=RO</a:t>
            </a:r>
          </a:p>
        </p:txBody>
      </p:sp>
      <p:pic>
        <p:nvPicPr>
          <p:cNvPr id="2051" name="Picture 3"/>
          <p:cNvPicPr>
            <a:picLocks noChangeAspect="1" noChangeArrowheads="1"/>
          </p:cNvPicPr>
          <p:nvPr/>
        </p:nvPicPr>
        <p:blipFill>
          <a:blip r:embed="rId4"/>
          <a:srcRect/>
          <a:stretch>
            <a:fillRect/>
          </a:stretch>
        </p:blipFill>
        <p:spPr bwMode="auto">
          <a:xfrm>
            <a:off x="2209800" y="1447800"/>
            <a:ext cx="6934200" cy="4867275"/>
          </a:xfrm>
          <a:prstGeom prst="rect">
            <a:avLst/>
          </a:prstGeom>
          <a:ln>
            <a:noFill/>
          </a:ln>
          <a:effectLst>
            <a:outerShdw blurRad="292100" dist="139700" dir="2700000" algn="tl" rotWithShape="0">
              <a:srgbClr val="333333">
                <a:alpha val="65000"/>
              </a:srgbClr>
            </a:outerShdw>
          </a:effectLst>
        </p:spPr>
      </p:pic>
      <p:sp>
        <p:nvSpPr>
          <p:cNvPr id="15" name="CasellaDiTesto 14"/>
          <p:cNvSpPr txBox="1"/>
          <p:nvPr/>
        </p:nvSpPr>
        <p:spPr>
          <a:xfrm>
            <a:off x="0" y="2057400"/>
            <a:ext cx="3505200" cy="1878013"/>
          </a:xfrm>
          <a:prstGeom prst="rect">
            <a:avLst/>
          </a:prstGeom>
          <a:noFill/>
        </p:spPr>
        <p:txBody>
          <a:bodyPr>
            <a:spAutoFit/>
          </a:bodyPr>
          <a:lstStyle/>
          <a:p>
            <a:pPr fontAlgn="auto">
              <a:spcBef>
                <a:spcPts val="0"/>
              </a:spcBef>
              <a:spcAft>
                <a:spcPts val="0"/>
              </a:spcAft>
              <a:defRPr/>
            </a:pPr>
            <a:r>
              <a:rPr lang="it-IT" sz="2200" b="1" dirty="0" err="1">
                <a:solidFill>
                  <a:schemeClr val="tx2">
                    <a:lumMod val="60000"/>
                    <a:lumOff val="40000"/>
                  </a:schemeClr>
                </a:solidFill>
                <a:latin typeface="+mn-lt"/>
                <a:cs typeface="+mn-cs"/>
              </a:rPr>
              <a:t>Typical</a:t>
            </a:r>
            <a:r>
              <a:rPr lang="it-IT" sz="2200" b="1" dirty="0">
                <a:solidFill>
                  <a:schemeClr val="tx2">
                    <a:lumMod val="60000"/>
                    <a:lumOff val="40000"/>
                  </a:schemeClr>
                </a:solidFill>
                <a:latin typeface="+mn-lt"/>
                <a:cs typeface="+mn-cs"/>
              </a:rPr>
              <a:t> </a:t>
            </a:r>
            <a:r>
              <a:rPr lang="it-IT" sz="2200" b="1" dirty="0" err="1">
                <a:solidFill>
                  <a:schemeClr val="tx2">
                    <a:lumMod val="60000"/>
                    <a:lumOff val="40000"/>
                  </a:schemeClr>
                </a:solidFill>
                <a:latin typeface="+mn-lt"/>
                <a:cs typeface="+mn-cs"/>
              </a:rPr>
              <a:t>example</a:t>
            </a:r>
            <a:r>
              <a:rPr lang="it-IT" sz="2200" b="1" dirty="0">
                <a:solidFill>
                  <a:schemeClr val="tx2">
                    <a:lumMod val="60000"/>
                    <a:lumOff val="40000"/>
                  </a:schemeClr>
                </a:solidFill>
                <a:latin typeface="+mn-lt"/>
                <a:cs typeface="+mn-cs"/>
              </a:rPr>
              <a:t> </a:t>
            </a:r>
          </a:p>
          <a:p>
            <a:pPr fontAlgn="auto">
              <a:spcBef>
                <a:spcPts val="0"/>
              </a:spcBef>
              <a:spcAft>
                <a:spcPts val="0"/>
              </a:spcAft>
              <a:defRPr/>
            </a:pPr>
            <a:r>
              <a:rPr lang="it-IT" sz="2200" b="1" dirty="0" err="1">
                <a:solidFill>
                  <a:schemeClr val="tx2">
                    <a:lumMod val="60000"/>
                    <a:lumOff val="40000"/>
                  </a:schemeClr>
                </a:solidFill>
                <a:latin typeface="+mn-lt"/>
                <a:cs typeface="+mn-cs"/>
              </a:rPr>
              <a:t>of</a:t>
            </a:r>
            <a:r>
              <a:rPr lang="it-IT" sz="2200" b="1" dirty="0">
                <a:solidFill>
                  <a:schemeClr val="tx2">
                    <a:lumMod val="60000"/>
                    <a:lumOff val="40000"/>
                  </a:schemeClr>
                </a:solidFill>
                <a:latin typeface="+mn-lt"/>
                <a:cs typeface="+mn-cs"/>
              </a:rPr>
              <a:t> a </a:t>
            </a:r>
            <a:r>
              <a:rPr lang="it-IT" sz="2200" b="1" dirty="0" err="1">
                <a:solidFill>
                  <a:schemeClr val="tx2">
                    <a:lumMod val="60000"/>
                    <a:lumOff val="40000"/>
                  </a:schemeClr>
                </a:solidFill>
                <a:latin typeface="+mn-lt"/>
                <a:cs typeface="+mn-cs"/>
              </a:rPr>
              <a:t>map</a:t>
            </a:r>
            <a:r>
              <a:rPr lang="it-IT" sz="2200" b="1" dirty="0">
                <a:solidFill>
                  <a:schemeClr val="tx2">
                    <a:lumMod val="60000"/>
                    <a:lumOff val="40000"/>
                  </a:schemeClr>
                </a:solidFill>
                <a:latin typeface="+mn-lt"/>
                <a:cs typeface="+mn-cs"/>
              </a:rPr>
              <a:t> </a:t>
            </a:r>
          </a:p>
          <a:p>
            <a:pPr fontAlgn="auto">
              <a:spcBef>
                <a:spcPts val="0"/>
              </a:spcBef>
              <a:spcAft>
                <a:spcPts val="0"/>
              </a:spcAft>
              <a:defRPr/>
            </a:pPr>
            <a:r>
              <a:rPr lang="it-IT" sz="2200" b="1" dirty="0">
                <a:solidFill>
                  <a:schemeClr val="tx2">
                    <a:lumMod val="60000"/>
                    <a:lumOff val="40000"/>
                  </a:schemeClr>
                </a:solidFill>
                <a:latin typeface="+mn-lt"/>
                <a:cs typeface="+mn-cs"/>
              </a:rPr>
              <a:t>1:500.000</a:t>
            </a:r>
          </a:p>
          <a:p>
            <a:pPr fontAlgn="auto">
              <a:spcBef>
                <a:spcPts val="0"/>
              </a:spcBef>
              <a:spcAft>
                <a:spcPts val="0"/>
              </a:spcAft>
              <a:defRPr/>
            </a:pPr>
            <a:endParaRPr lang="it-IT" sz="2200" b="1" dirty="0">
              <a:solidFill>
                <a:schemeClr val="tx2">
                  <a:lumMod val="60000"/>
                  <a:lumOff val="40000"/>
                </a:schemeClr>
              </a:solidFill>
              <a:latin typeface="+mn-lt"/>
              <a:cs typeface="+mn-cs"/>
            </a:endParaRPr>
          </a:p>
          <a:p>
            <a:pPr fontAlgn="auto">
              <a:spcBef>
                <a:spcPts val="0"/>
              </a:spcBef>
              <a:spcAft>
                <a:spcPts val="0"/>
              </a:spcAft>
              <a:buFont typeface="Arial" pitchFamily="34" charset="0"/>
              <a:buChar char="•"/>
              <a:defRPr/>
            </a:pPr>
            <a:r>
              <a:rPr lang="it-IT" dirty="0">
                <a:latin typeface="+mn-lt"/>
                <a:cs typeface="+mn-cs"/>
              </a:rPr>
              <a:t> </a:t>
            </a:r>
            <a:r>
              <a:rPr lang="it-IT" sz="2400" b="1" u="sng" dirty="0" err="1">
                <a:latin typeface="+mn-lt"/>
                <a:cs typeface="+mn-cs"/>
              </a:rPr>
              <a:t>overview</a:t>
            </a:r>
            <a:r>
              <a:rPr lang="it-IT" sz="2400" b="1" dirty="0">
                <a:latin typeface="+mn-lt"/>
                <a:cs typeface="+mn-cs"/>
              </a:rPr>
              <a:t> </a:t>
            </a:r>
            <a:r>
              <a:rPr lang="it-IT" sz="2400" b="1" dirty="0" err="1">
                <a:latin typeface="+mn-lt"/>
                <a:cs typeface="+mn-cs"/>
              </a:rPr>
              <a:t>maps</a:t>
            </a:r>
            <a:r>
              <a:rPr lang="it-IT" sz="2400" b="1" dirty="0">
                <a:latin typeface="+mn-lt"/>
                <a:cs typeface="+mn-cs"/>
              </a:rPr>
              <a:t>!</a:t>
            </a:r>
          </a:p>
        </p:txBody>
      </p:sp>
      <p:sp>
        <p:nvSpPr>
          <p:cNvPr id="16" name="Ovale 15"/>
          <p:cNvSpPr/>
          <p:nvPr/>
        </p:nvSpPr>
        <p:spPr>
          <a:xfrm rot="19810515">
            <a:off x="7499350" y="2730500"/>
            <a:ext cx="1295400" cy="2362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sp>
        <p:nvSpPr>
          <p:cNvPr id="3" name="Content Placeholder 2"/>
          <p:cNvSpPr>
            <a:spLocks noGrp="1"/>
          </p:cNvSpPr>
          <p:nvPr>
            <p:ph idx="1"/>
          </p:nvPr>
        </p:nvSpPr>
        <p:spPr>
          <a:xfrm>
            <a:off x="152400" y="990600"/>
            <a:ext cx="8763000" cy="4953000"/>
          </a:xfrm>
        </p:spPr>
        <p:txBody>
          <a:bodyPr>
            <a:normAutofit/>
          </a:bodyPr>
          <a:lstStyle/>
          <a:p>
            <a:pPr marL="0" indent="0" fontAlgn="auto">
              <a:spcAft>
                <a:spcPts val="1200"/>
              </a:spcAft>
              <a:buFontTx/>
              <a:buNone/>
              <a:defRPr/>
            </a:pPr>
            <a:r>
              <a:rPr lang="en-GB" sz="2400" b="1" u="sng" dirty="0" smtClean="0">
                <a:solidFill>
                  <a:schemeClr val="tx2">
                    <a:lumMod val="60000"/>
                    <a:lumOff val="40000"/>
                  </a:schemeClr>
                </a:solidFill>
              </a:rPr>
              <a:t>Overview map: which extension (and consequent scale)?</a:t>
            </a:r>
            <a:endParaRPr lang="en-GB" sz="2400" b="1" dirty="0" smtClean="0">
              <a:solidFill>
                <a:schemeClr val="tx2">
                  <a:lumMod val="60000"/>
                  <a:lumOff val="40000"/>
                </a:schemeClr>
              </a:solidFill>
            </a:endParaRPr>
          </a:p>
          <a:p>
            <a:pPr marL="0" indent="0" fontAlgn="auto">
              <a:spcBef>
                <a:spcPts val="0"/>
              </a:spcBef>
              <a:spcAft>
                <a:spcPts val="0"/>
              </a:spcAft>
              <a:buFontTx/>
              <a:buNone/>
              <a:defRPr/>
            </a:pPr>
            <a:endParaRPr lang="en-GB" dirty="0" smtClean="0"/>
          </a:p>
        </p:txBody>
      </p:sp>
      <p:pic>
        <p:nvPicPr>
          <p:cNvPr id="10" name="Picture 5"/>
          <p:cNvPicPr>
            <a:picLocks noChangeAspect="1" noChangeArrowheads="1"/>
          </p:cNvPicPr>
          <p:nvPr/>
        </p:nvPicPr>
        <p:blipFill>
          <a:blip r:embed="rId3"/>
          <a:srcRect/>
          <a:stretch>
            <a:fillRect/>
          </a:stretch>
        </p:blipFill>
        <p:spPr bwMode="auto">
          <a:xfrm>
            <a:off x="609600" y="4664075"/>
            <a:ext cx="7924800" cy="1660525"/>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5840413"/>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CasellaDiTesto 13"/>
          <p:cNvSpPr txBox="1">
            <a:spLocks noChangeArrowheads="1"/>
          </p:cNvSpPr>
          <p:nvPr/>
        </p:nvSpPr>
        <p:spPr bwMode="auto">
          <a:xfrm>
            <a:off x="228600" y="2062163"/>
            <a:ext cx="2819400" cy="1169987"/>
          </a:xfrm>
          <a:prstGeom prst="rect">
            <a:avLst/>
          </a:prstGeom>
          <a:noFill/>
          <a:ln w="9525">
            <a:noFill/>
            <a:miter lim="800000"/>
            <a:headEnd/>
            <a:tailEnd/>
          </a:ln>
        </p:spPr>
        <p:txBody>
          <a:bodyPr>
            <a:spAutoFit/>
          </a:bodyPr>
          <a:lstStyle/>
          <a:p>
            <a:pPr marL="0" lvl="1" algn="just"/>
            <a:r>
              <a:rPr lang="en-US" sz="1400" i="1">
                <a:latin typeface="Calibri" pitchFamily="34" charset="0"/>
              </a:rPr>
              <a:t>“The rivers that flooded were </a:t>
            </a:r>
            <a:r>
              <a:rPr lang="en-US" sz="1400" b="1" i="1" u="sng">
                <a:latin typeface="Calibri" pitchFamily="34" charset="0"/>
              </a:rPr>
              <a:t>Taita</a:t>
            </a:r>
            <a:r>
              <a:rPr lang="en-US" sz="1400" i="1">
                <a:latin typeface="Calibri" pitchFamily="34" charset="0"/>
              </a:rPr>
              <a:t> in Tulcea, </a:t>
            </a:r>
            <a:r>
              <a:rPr lang="en-US" sz="1400" b="1" i="1" u="sng">
                <a:latin typeface="Calibri" pitchFamily="34" charset="0"/>
              </a:rPr>
              <a:t>Suhu</a:t>
            </a:r>
            <a:r>
              <a:rPr lang="en-US" sz="1400" i="1">
                <a:latin typeface="Calibri" pitchFamily="34" charset="0"/>
              </a:rPr>
              <a:t> and </a:t>
            </a:r>
            <a:r>
              <a:rPr lang="en-US" sz="1400" b="1" i="1" u="sng">
                <a:latin typeface="Calibri" pitchFamily="34" charset="0"/>
              </a:rPr>
              <a:t>Chineja</a:t>
            </a:r>
            <a:r>
              <a:rPr lang="en-US" sz="1400" i="1">
                <a:latin typeface="Calibri" pitchFamily="34" charset="0"/>
              </a:rPr>
              <a:t> in Galati.”</a:t>
            </a:r>
          </a:p>
          <a:p>
            <a:pPr marL="0" lvl="1" algn="just"/>
            <a:endParaRPr lang="en-US" sz="1400" i="1">
              <a:latin typeface="Calibri" pitchFamily="34" charset="0"/>
            </a:endParaRPr>
          </a:p>
          <a:p>
            <a:pPr marL="0" lvl="1" algn="just"/>
            <a:endParaRPr lang="en-US" sz="1400" i="1">
              <a:latin typeface="Calibri" pitchFamily="34" charset="0"/>
            </a:endParaRPr>
          </a:p>
        </p:txBody>
      </p:sp>
      <p:sp>
        <p:nvSpPr>
          <p:cNvPr id="13" name="CasellaDiTesto 12"/>
          <p:cNvSpPr txBox="1">
            <a:spLocks noChangeArrowheads="1"/>
          </p:cNvSpPr>
          <p:nvPr/>
        </p:nvSpPr>
        <p:spPr bwMode="auto">
          <a:xfrm>
            <a:off x="3962400" y="2057400"/>
            <a:ext cx="4953000" cy="2554288"/>
          </a:xfrm>
          <a:prstGeom prst="rect">
            <a:avLst/>
          </a:prstGeom>
          <a:noFill/>
          <a:ln w="9525">
            <a:noFill/>
            <a:miter lim="800000"/>
            <a:headEnd/>
            <a:tailEnd/>
          </a:ln>
        </p:spPr>
        <p:txBody>
          <a:bodyPr>
            <a:spAutoFit/>
          </a:bodyPr>
          <a:lstStyle/>
          <a:p>
            <a:pPr marL="180975" lvl="1" indent="-180975" algn="just">
              <a:spcAft>
                <a:spcPts val="1200"/>
              </a:spcAft>
              <a:buFont typeface="Arial" charset="0"/>
              <a:buChar char="•"/>
            </a:pPr>
            <a:r>
              <a:rPr lang="en-US" sz="1400" i="1">
                <a:solidFill>
                  <a:schemeClr val="accent2"/>
                </a:solidFill>
                <a:latin typeface="Calibri" pitchFamily="34" charset="0"/>
              </a:rPr>
              <a:t>Which are the affected villages? Where are they located? (</a:t>
            </a:r>
            <a:r>
              <a:rPr lang="en-US" sz="1400" b="1" i="1" u="sng">
                <a:solidFill>
                  <a:schemeClr val="accent2"/>
                </a:solidFill>
                <a:latin typeface="Calibri" pitchFamily="34" charset="0"/>
              </a:rPr>
              <a:t>flood extension</a:t>
            </a:r>
            <a:r>
              <a:rPr lang="en-US" sz="1400" i="1">
                <a:solidFill>
                  <a:schemeClr val="accent2"/>
                </a:solidFill>
                <a:latin typeface="Calibri" pitchFamily="34" charset="0"/>
              </a:rPr>
              <a:t>)</a:t>
            </a:r>
          </a:p>
          <a:p>
            <a:pPr marL="180975" lvl="1" indent="-180975" algn="just">
              <a:buFont typeface="Arial" charset="0"/>
              <a:buChar char="•"/>
            </a:pPr>
            <a:r>
              <a:rPr lang="en-US" sz="1400" i="1">
                <a:solidFill>
                  <a:schemeClr val="accent2"/>
                </a:solidFill>
                <a:latin typeface="Calibri" pitchFamily="34" charset="0"/>
              </a:rPr>
              <a:t>How to reach the isolated villages? (</a:t>
            </a:r>
            <a:r>
              <a:rPr lang="en-US" sz="1400" b="1" i="1" u="sng">
                <a:solidFill>
                  <a:schemeClr val="accent2"/>
                </a:solidFill>
                <a:latin typeface="Calibri" pitchFamily="34" charset="0"/>
              </a:rPr>
              <a:t>accessibility</a:t>
            </a:r>
            <a:r>
              <a:rPr lang="en-US" sz="1400" i="1">
                <a:solidFill>
                  <a:schemeClr val="accent2"/>
                </a:solidFill>
                <a:latin typeface="Calibri" pitchFamily="34" charset="0"/>
              </a:rPr>
              <a:t>)</a:t>
            </a: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buFont typeface="Arial" charset="0"/>
              <a:buChar char="•"/>
            </a:pPr>
            <a:endParaRPr lang="en-US" sz="1400" i="1">
              <a:solidFill>
                <a:schemeClr val="accent2"/>
              </a:solidFill>
              <a:latin typeface="Calibri" pitchFamily="34" charset="0"/>
            </a:endParaRPr>
          </a:p>
          <a:p>
            <a:pPr marL="180975" lvl="1" indent="-180975" algn="just">
              <a:spcAft>
                <a:spcPts val="1200"/>
              </a:spcAft>
              <a:buFont typeface="Arial" charset="0"/>
              <a:buChar char="•"/>
            </a:pPr>
            <a:r>
              <a:rPr lang="en-US" sz="1400" i="1">
                <a:solidFill>
                  <a:schemeClr val="accent2"/>
                </a:solidFill>
                <a:latin typeface="Calibri" pitchFamily="34" charset="0"/>
              </a:rPr>
              <a:t>Which are the </a:t>
            </a:r>
            <a:r>
              <a:rPr lang="en-US" sz="1400" b="1" i="1">
                <a:solidFill>
                  <a:schemeClr val="accent2"/>
                </a:solidFill>
                <a:latin typeface="Calibri" pitchFamily="34" charset="0"/>
              </a:rPr>
              <a:t>houses</a:t>
            </a:r>
            <a:r>
              <a:rPr lang="en-US" sz="1400" i="1">
                <a:solidFill>
                  <a:schemeClr val="accent2"/>
                </a:solidFill>
                <a:latin typeface="Calibri" pitchFamily="34" charset="0"/>
              </a:rPr>
              <a:t> evacuated? Where are they located?</a:t>
            </a:r>
          </a:p>
          <a:p>
            <a:pPr marL="180975" lvl="1" indent="-180975" algn="just">
              <a:buFont typeface="Arial" charset="0"/>
              <a:buChar char="•"/>
            </a:pPr>
            <a:r>
              <a:rPr lang="en-US" sz="1400" i="1">
                <a:solidFill>
                  <a:schemeClr val="accent2"/>
                </a:solidFill>
                <a:latin typeface="Calibri" pitchFamily="34" charset="0"/>
              </a:rPr>
              <a:t>Where could we safely accommodate the population evacuated? </a:t>
            </a:r>
            <a:r>
              <a:rPr lang="en-US" sz="1400" b="1" i="1">
                <a:solidFill>
                  <a:schemeClr val="accent2"/>
                </a:solidFill>
                <a:latin typeface="Calibri" pitchFamily="34" charset="0"/>
              </a:rPr>
              <a:t>Tents camps</a:t>
            </a:r>
            <a:r>
              <a:rPr lang="en-US" sz="1400" i="1">
                <a:solidFill>
                  <a:schemeClr val="accent2"/>
                </a:solidFill>
                <a:latin typeface="Calibri" pitchFamily="34" charset="0"/>
              </a:rPr>
              <a:t>? </a:t>
            </a:r>
            <a:r>
              <a:rPr lang="en-US" sz="1400" b="1" i="1">
                <a:solidFill>
                  <a:schemeClr val="accent2"/>
                </a:solidFill>
                <a:latin typeface="Calibri" pitchFamily="34" charset="0"/>
              </a:rPr>
              <a:t>Buildings</a:t>
            </a:r>
            <a:r>
              <a:rPr lang="en-US" sz="1400" i="1">
                <a:solidFill>
                  <a:schemeClr val="accent2"/>
                </a:solidFill>
                <a:latin typeface="Calibri" pitchFamily="34" charset="0"/>
              </a:rPr>
              <a:t> still functional? How are their accessibility conditions? Which </a:t>
            </a:r>
            <a:r>
              <a:rPr lang="en-US" sz="1400" b="1" i="1">
                <a:solidFill>
                  <a:schemeClr val="accent2"/>
                </a:solidFill>
                <a:latin typeface="Calibri" pitchFamily="34" charset="0"/>
              </a:rPr>
              <a:t>bridges/roads </a:t>
            </a:r>
            <a:r>
              <a:rPr lang="en-US" sz="1400" i="1">
                <a:solidFill>
                  <a:schemeClr val="accent2"/>
                </a:solidFill>
                <a:latin typeface="Calibri" pitchFamily="34" charset="0"/>
              </a:rPr>
              <a:t>cannot be used?  (</a:t>
            </a:r>
            <a:r>
              <a:rPr lang="en-US" sz="1400" b="1" i="1" u="sng">
                <a:solidFill>
                  <a:schemeClr val="accent2"/>
                </a:solidFill>
                <a:latin typeface="Calibri" pitchFamily="34" charset="0"/>
              </a:rPr>
              <a:t>functionality</a:t>
            </a:r>
            <a:r>
              <a:rPr lang="en-US" sz="1400" i="1">
                <a:solidFill>
                  <a:schemeClr val="accent2"/>
                </a:solidFill>
                <a:latin typeface="Calibri" pitchFamily="34" charset="0"/>
              </a:rPr>
              <a:t>)</a:t>
            </a:r>
          </a:p>
        </p:txBody>
      </p:sp>
      <p:sp>
        <p:nvSpPr>
          <p:cNvPr id="16" name="CasellaDiTesto 15"/>
          <p:cNvSpPr txBox="1"/>
          <p:nvPr/>
        </p:nvSpPr>
        <p:spPr>
          <a:xfrm>
            <a:off x="0" y="1676400"/>
            <a:ext cx="3581400" cy="400050"/>
          </a:xfrm>
          <a:prstGeom prst="rect">
            <a:avLst/>
          </a:prstGeom>
          <a:noFill/>
        </p:spPr>
        <p:txBody>
          <a:bodyPr>
            <a:spAutoFit/>
          </a:bodyPr>
          <a:lstStyle/>
          <a:p>
            <a:pPr marL="0" lvl="1" algn="ctr" fontAlgn="auto">
              <a:spcBef>
                <a:spcPts val="0"/>
              </a:spcBef>
              <a:spcAft>
                <a:spcPts val="0"/>
              </a:spcAft>
              <a:defRPr/>
            </a:pPr>
            <a:r>
              <a:rPr lang="en-US" sz="2000" b="1" dirty="0">
                <a:solidFill>
                  <a:schemeClr val="tx2">
                    <a:lumMod val="60000"/>
                    <a:lumOff val="40000"/>
                  </a:schemeClr>
                </a:solidFill>
                <a:effectLst>
                  <a:outerShdw blurRad="38100" dist="38100" dir="2700000" algn="tl">
                    <a:srgbClr val="000000">
                      <a:alpha val="43137"/>
                    </a:srgbClr>
                  </a:outerShdw>
                </a:effectLst>
                <a:latin typeface="+mn-lt"/>
                <a:cs typeface="+mn-cs"/>
              </a:rPr>
              <a:t>INFO AVAILABLE</a:t>
            </a:r>
          </a:p>
        </p:txBody>
      </p:sp>
      <p:sp>
        <p:nvSpPr>
          <p:cNvPr id="21" name="CasellaDiTesto 20"/>
          <p:cNvSpPr txBox="1"/>
          <p:nvPr/>
        </p:nvSpPr>
        <p:spPr>
          <a:xfrm>
            <a:off x="3886200" y="1676400"/>
            <a:ext cx="5029200" cy="400050"/>
          </a:xfrm>
          <a:prstGeom prst="rect">
            <a:avLst/>
          </a:prstGeom>
          <a:noFill/>
        </p:spPr>
        <p:txBody>
          <a:bodyPr>
            <a:spAutoFit/>
          </a:bodyPr>
          <a:lstStyle/>
          <a:p>
            <a:pPr marL="0" lvl="1" algn="ctr" fontAlgn="auto">
              <a:spcBef>
                <a:spcPts val="0"/>
              </a:spcBef>
              <a:spcAft>
                <a:spcPts val="0"/>
              </a:spcAft>
              <a:defRPr/>
            </a:pPr>
            <a:r>
              <a:rPr lang="en-US" sz="2000" b="1" dirty="0">
                <a:solidFill>
                  <a:schemeClr val="tx2">
                    <a:lumMod val="60000"/>
                    <a:lumOff val="40000"/>
                  </a:schemeClr>
                </a:solidFill>
                <a:effectLst>
                  <a:outerShdw blurRad="38100" dist="38100" dir="2700000" algn="tl">
                    <a:srgbClr val="000000">
                      <a:alpha val="43137"/>
                    </a:srgbClr>
                  </a:outerShdw>
                </a:effectLst>
                <a:latin typeface="+mn-lt"/>
                <a:cs typeface="+mn-cs"/>
              </a:rPr>
              <a:t>INFO NEEDS</a:t>
            </a:r>
          </a:p>
        </p:txBody>
      </p:sp>
      <p:sp>
        <p:nvSpPr>
          <p:cNvPr id="22" name="Rettangolo 21"/>
          <p:cNvSpPr/>
          <p:nvPr/>
        </p:nvSpPr>
        <p:spPr>
          <a:xfrm flipV="1">
            <a:off x="3962400" y="2057400"/>
            <a:ext cx="5029200" cy="9144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4" name="Connettore 2 23"/>
          <p:cNvCxnSpPr>
            <a:stCxn id="22" idx="1"/>
          </p:cNvCxnSpPr>
          <p:nvPr/>
        </p:nvCxnSpPr>
        <p:spPr>
          <a:xfrm flipH="1">
            <a:off x="1295400" y="2514600"/>
            <a:ext cx="2667000" cy="335280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Areas Of Interest (AOIs) selection</a:t>
            </a:r>
            <a:endParaRPr lang="en-GB" dirty="0"/>
          </a:p>
        </p:txBody>
      </p:sp>
      <p:pic>
        <p:nvPicPr>
          <p:cNvPr id="10" name="Picture 5"/>
          <p:cNvPicPr>
            <a:picLocks noChangeAspect="1" noChangeArrowheads="1"/>
          </p:cNvPicPr>
          <p:nvPr/>
        </p:nvPicPr>
        <p:blipFill>
          <a:blip r:embed="rId3"/>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575" y="5840413"/>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8676" name="CasellaDiTesto 15"/>
          <p:cNvSpPr txBox="1">
            <a:spLocks noChangeArrowheads="1"/>
          </p:cNvSpPr>
          <p:nvPr/>
        </p:nvSpPr>
        <p:spPr bwMode="auto">
          <a:xfrm>
            <a:off x="228600" y="1752600"/>
            <a:ext cx="8915400" cy="1570038"/>
          </a:xfrm>
          <a:prstGeom prst="rect">
            <a:avLst/>
          </a:prstGeom>
          <a:noFill/>
          <a:ln w="9525">
            <a:noFill/>
            <a:miter lim="800000"/>
            <a:headEnd/>
            <a:tailEnd/>
          </a:ln>
        </p:spPr>
        <p:txBody>
          <a:bodyPr>
            <a:spAutoFit/>
          </a:bodyPr>
          <a:lstStyle/>
          <a:p>
            <a:pPr marL="0" lvl="1"/>
            <a:r>
              <a:rPr lang="en-US" i="1">
                <a:latin typeface="Calibri" pitchFamily="34" charset="0"/>
              </a:rPr>
              <a:t>Choose the best possible envelope of the areas, according to </a:t>
            </a:r>
            <a:r>
              <a:rPr lang="en-US" b="1" i="1" u="sng">
                <a:latin typeface="Calibri" pitchFamily="34" charset="0"/>
              </a:rPr>
              <a:t>our need of information</a:t>
            </a:r>
            <a:r>
              <a:rPr lang="en-US" b="1" i="1">
                <a:latin typeface="Calibri" pitchFamily="34" charset="0"/>
              </a:rPr>
              <a:t>!</a:t>
            </a:r>
          </a:p>
          <a:p>
            <a:pPr marL="0" lvl="1"/>
            <a:endParaRPr lang="en-US" b="1" i="1">
              <a:latin typeface="Calibri" pitchFamily="34" charset="0"/>
            </a:endParaRPr>
          </a:p>
          <a:p>
            <a:pPr marL="0" lvl="1"/>
            <a:r>
              <a:rPr lang="en-US" sz="2400" b="1" i="1" u="sng">
                <a:latin typeface="Calibri" pitchFamily="34" charset="0"/>
              </a:rPr>
              <a:t>OVEVIEW MAPs</a:t>
            </a:r>
            <a:r>
              <a:rPr lang="en-US" b="1" i="1">
                <a:latin typeface="Calibri" pitchFamily="34" charset="0"/>
              </a:rPr>
              <a:t> </a:t>
            </a:r>
            <a:r>
              <a:rPr lang="en-US" i="1">
                <a:latin typeface="Calibri" pitchFamily="34" charset="0"/>
              </a:rPr>
              <a:t>should provide the </a:t>
            </a:r>
            <a:r>
              <a:rPr lang="en-US" b="1" i="1">
                <a:latin typeface="Calibri" pitchFamily="34" charset="0"/>
              </a:rPr>
              <a:t>“big picture” </a:t>
            </a:r>
            <a:r>
              <a:rPr lang="en-US" i="1">
                <a:latin typeface="Calibri" pitchFamily="34" charset="0"/>
              </a:rPr>
              <a:t>of what is going on. </a:t>
            </a:r>
          </a:p>
          <a:p>
            <a:pPr marL="0" lvl="1"/>
            <a:endParaRPr lang="en-US" i="1">
              <a:latin typeface="Calibri" pitchFamily="34" charset="0"/>
            </a:endParaRPr>
          </a:p>
          <a:p>
            <a:pPr marL="0" lvl="1"/>
            <a:r>
              <a:rPr lang="en-US" i="1">
                <a:latin typeface="Calibri" pitchFamily="34" charset="0"/>
              </a:rPr>
              <a:t>At the same time, the smaller is the AOI, the better will be the details (the bigger the scale)…</a:t>
            </a:r>
          </a:p>
        </p:txBody>
      </p:sp>
      <p:sp>
        <p:nvSpPr>
          <p:cNvPr id="12" name="CasellaDiTesto 11"/>
          <p:cNvSpPr txBox="1"/>
          <p:nvPr/>
        </p:nvSpPr>
        <p:spPr>
          <a:xfrm>
            <a:off x="1676400" y="3697288"/>
            <a:ext cx="5791200" cy="646112"/>
          </a:xfrm>
          <a:prstGeom prst="rect">
            <a:avLst/>
          </a:prstGeom>
          <a:solidFill>
            <a:srgbClr val="FFC000">
              <a:alpha val="70000"/>
            </a:srgbClr>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it-IT" sz="3600" b="1" dirty="0">
                <a:solidFill>
                  <a:schemeClr val="tx2">
                    <a:lumMod val="60000"/>
                    <a:lumOff val="40000"/>
                  </a:schemeClr>
                </a:solidFill>
                <a:effectLst>
                  <a:outerShdw blurRad="38100" dist="38100" dir="2700000" algn="tl">
                    <a:srgbClr val="000000">
                      <a:alpha val="43137"/>
                    </a:srgbClr>
                  </a:outerShdw>
                </a:effectLst>
                <a:latin typeface="+mn-lt"/>
                <a:cs typeface="+mn-cs"/>
              </a:rPr>
              <a:t>Key word: COMPROMISE!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1180</Words>
  <Application>Microsoft Office PowerPoint</Application>
  <PresentationFormat>Presentazione su schermo (4:3)</PresentationFormat>
  <Paragraphs>168</Paragraphs>
  <Slides>18</Slides>
  <Notes>17</Notes>
  <HiddenSlides>1</HiddenSlides>
  <MMClips>0</MMClips>
  <ScaleCrop>false</ScaleCrop>
  <HeadingPairs>
    <vt:vector size="6" baseType="variant">
      <vt:variant>
        <vt:lpstr>Caratteri utilizzati</vt:lpstr>
      </vt:variant>
      <vt:variant>
        <vt:i4>4</vt:i4>
      </vt:variant>
      <vt:variant>
        <vt:lpstr>Modello struttura</vt:lpstr>
      </vt:variant>
      <vt:variant>
        <vt:i4>3</vt:i4>
      </vt:variant>
      <vt:variant>
        <vt:lpstr>Titoli diapositive</vt:lpstr>
      </vt:variant>
      <vt:variant>
        <vt:i4>18</vt:i4>
      </vt:variant>
    </vt:vector>
  </HeadingPairs>
  <TitlesOfParts>
    <vt:vector size="25" baseType="lpstr">
      <vt:lpstr>Calibri</vt:lpstr>
      <vt:lpstr>Arial</vt:lpstr>
      <vt:lpstr>Wingdings</vt:lpstr>
      <vt:lpstr>Times New Roman</vt:lpstr>
      <vt:lpstr>Office Theme</vt:lpstr>
      <vt:lpstr>Custom Design</vt:lpstr>
      <vt:lpstr>1_Custom Design</vt:lpstr>
      <vt:lpstr>User Awareness &amp; Training event: Parallel 3c - Emergency (Room 3) Bucharest, Romania – 8th November 2013 M. Santini, P. Soddu</vt:lpstr>
      <vt:lpstr>Content – Demo and Training</vt:lpstr>
      <vt:lpstr>Scenario description</vt:lpstr>
      <vt:lpstr>Scenario analysis </vt:lpstr>
      <vt:lpstr>Scenario analysis </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Product selection</vt:lpstr>
      <vt:lpstr>SRF (Service Request Form) compilation</vt:lpstr>
      <vt:lpstr>UFF (User Feedback Form) compilation</vt:lpstr>
      <vt:lpstr>Diapositiva 17</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Northrop</dc:creator>
  <cp:lastModifiedBy>PC-USER</cp:lastModifiedBy>
  <cp:revision>588</cp:revision>
  <cp:lastPrinted>2013-10-14T18:07:36Z</cp:lastPrinted>
  <dcterms:created xsi:type="dcterms:W3CDTF">2006-08-16T00:00:00Z</dcterms:created>
  <dcterms:modified xsi:type="dcterms:W3CDTF">2013-11-07T09:35:03Z</dcterms:modified>
</cp:coreProperties>
</file>